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5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6" r:id="rId1"/>
  </p:sldMasterIdLst>
  <p:notesMasterIdLst>
    <p:notesMasterId r:id="rId35"/>
  </p:notesMasterIdLst>
  <p:handoutMasterIdLst>
    <p:handoutMasterId r:id="rId36"/>
  </p:handoutMasterIdLst>
  <p:sldIdLst>
    <p:sldId id="333" r:id="rId2"/>
    <p:sldId id="278" r:id="rId3"/>
    <p:sldId id="386" r:id="rId4"/>
    <p:sldId id="398" r:id="rId5"/>
    <p:sldId id="364" r:id="rId6"/>
    <p:sldId id="382" r:id="rId7"/>
    <p:sldId id="383" r:id="rId8"/>
    <p:sldId id="384" r:id="rId9"/>
    <p:sldId id="360" r:id="rId10"/>
    <p:sldId id="385" r:id="rId11"/>
    <p:sldId id="366" r:id="rId12"/>
    <p:sldId id="391" r:id="rId13"/>
    <p:sldId id="392" r:id="rId14"/>
    <p:sldId id="362" r:id="rId15"/>
    <p:sldId id="372" r:id="rId16"/>
    <p:sldId id="373" r:id="rId17"/>
    <p:sldId id="374" r:id="rId18"/>
    <p:sldId id="375" r:id="rId19"/>
    <p:sldId id="393" r:id="rId20"/>
    <p:sldId id="387" r:id="rId21"/>
    <p:sldId id="361" r:id="rId22"/>
    <p:sldId id="394" r:id="rId23"/>
    <p:sldId id="390" r:id="rId24"/>
    <p:sldId id="395" r:id="rId25"/>
    <p:sldId id="396" r:id="rId26"/>
    <p:sldId id="367" r:id="rId27"/>
    <p:sldId id="368" r:id="rId28"/>
    <p:sldId id="369" r:id="rId29"/>
    <p:sldId id="370" r:id="rId30"/>
    <p:sldId id="397" r:id="rId31"/>
    <p:sldId id="358" r:id="rId32"/>
    <p:sldId id="359" r:id="rId33"/>
    <p:sldId id="357" r:id="rId34"/>
  </p:sldIdLst>
  <p:sldSz cx="9144000" cy="6858000" type="screen4x3"/>
  <p:notesSz cx="7010400" cy="94488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800" kern="1200">
        <a:solidFill>
          <a:srgbClr val="666666"/>
        </a:solidFill>
        <a:latin typeface="55 Helvetica Roman" charset="0"/>
        <a:ea typeface="ＭＳ Ｐゴシック" charset="0"/>
        <a:cs typeface="ＭＳ Ｐゴシック" charset="0"/>
      </a:defRPr>
    </a:lvl1pPr>
    <a:lvl2pPr marL="409575" indent="47625" algn="l" rtl="0" eaLnBrk="0" fontAlgn="base" hangingPunct="0">
      <a:spcBef>
        <a:spcPct val="0"/>
      </a:spcBef>
      <a:spcAft>
        <a:spcPct val="0"/>
      </a:spcAft>
      <a:defRPr sz="800" kern="1200">
        <a:solidFill>
          <a:srgbClr val="666666"/>
        </a:solidFill>
        <a:latin typeface="55 Helvetica Roman" charset="0"/>
        <a:ea typeface="ＭＳ Ｐゴシック" charset="0"/>
        <a:cs typeface="ＭＳ Ｐゴシック" charset="0"/>
      </a:defRPr>
    </a:lvl2pPr>
    <a:lvl3pPr marL="819150" indent="95250" algn="l" rtl="0" eaLnBrk="0" fontAlgn="base" hangingPunct="0">
      <a:spcBef>
        <a:spcPct val="0"/>
      </a:spcBef>
      <a:spcAft>
        <a:spcPct val="0"/>
      </a:spcAft>
      <a:defRPr sz="800" kern="1200">
        <a:solidFill>
          <a:srgbClr val="666666"/>
        </a:solidFill>
        <a:latin typeface="55 Helvetica Roman" charset="0"/>
        <a:ea typeface="ＭＳ Ｐゴシック" charset="0"/>
        <a:cs typeface="ＭＳ Ｐゴシック" charset="0"/>
      </a:defRPr>
    </a:lvl3pPr>
    <a:lvl4pPr marL="1230313" indent="141288" algn="l" rtl="0" eaLnBrk="0" fontAlgn="base" hangingPunct="0">
      <a:spcBef>
        <a:spcPct val="0"/>
      </a:spcBef>
      <a:spcAft>
        <a:spcPct val="0"/>
      </a:spcAft>
      <a:defRPr sz="800" kern="1200">
        <a:solidFill>
          <a:srgbClr val="666666"/>
        </a:solidFill>
        <a:latin typeface="55 Helvetica Roman" charset="0"/>
        <a:ea typeface="ＭＳ Ｐゴシック" charset="0"/>
        <a:cs typeface="ＭＳ Ｐゴシック" charset="0"/>
      </a:defRPr>
    </a:lvl4pPr>
    <a:lvl5pPr marL="1639888" indent="188913" algn="l" rtl="0" eaLnBrk="0" fontAlgn="base" hangingPunct="0">
      <a:spcBef>
        <a:spcPct val="0"/>
      </a:spcBef>
      <a:spcAft>
        <a:spcPct val="0"/>
      </a:spcAft>
      <a:defRPr sz="800" kern="1200">
        <a:solidFill>
          <a:srgbClr val="666666"/>
        </a:solidFill>
        <a:latin typeface="55 Helvetica Roman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800" kern="1200">
        <a:solidFill>
          <a:srgbClr val="666666"/>
        </a:solidFill>
        <a:latin typeface="55 Helvetica Roman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800" kern="1200">
        <a:solidFill>
          <a:srgbClr val="666666"/>
        </a:solidFill>
        <a:latin typeface="55 Helvetica Roman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800" kern="1200">
        <a:solidFill>
          <a:srgbClr val="666666"/>
        </a:solidFill>
        <a:latin typeface="55 Helvetica Roman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800" kern="1200">
        <a:solidFill>
          <a:srgbClr val="666666"/>
        </a:solidFill>
        <a:latin typeface="55 Helvetica Roman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loop="1" showNarration="1">
    <p:browse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FF"/>
    <a:srgbClr val="FF00FF"/>
    <a:srgbClr val="00FF00"/>
    <a:srgbClr val="A8B9DA"/>
    <a:srgbClr val="87B2ED"/>
    <a:srgbClr val="677085"/>
    <a:srgbClr val="B7FF27"/>
    <a:srgbClr val="000000"/>
    <a:srgbClr val="A1EB6B"/>
    <a:srgbClr val="1E568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3" d="100"/>
          <a:sy n="93" d="100"/>
        </p:scale>
        <p:origin x="-59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notesMaster" Target="notesMasters/notesMaster1.xml"/><Relationship Id="rId36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printerSettings" Target="printerSettings/printerSettings1.bin"/><Relationship Id="rId38" Type="http://schemas.openxmlformats.org/officeDocument/2006/relationships/presProps" Target="presProps.xml"/><Relationship Id="rId39" Type="http://schemas.openxmlformats.org/officeDocument/2006/relationships/viewProps" Target="viewProps.xml"/><Relationship Id="rId40" Type="http://schemas.openxmlformats.org/officeDocument/2006/relationships/theme" Target="theme/theme1.xml"/><Relationship Id="rId41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6888" cy="471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23" tIns="46211" rIns="92423" bIns="46211" numCol="1" anchor="t" anchorCtr="0" compatLnSpc="1">
            <a:prstTxWarp prst="textNoShape">
              <a:avLst/>
            </a:prstTxWarp>
          </a:bodyPr>
          <a:lstStyle>
            <a:lvl1pPr defTabSz="922338" eaLnBrk="1" hangingPunct="1">
              <a:defRPr sz="1200">
                <a:solidFill>
                  <a:schemeClr val="tx1"/>
                </a:solidFill>
                <a:latin typeface="55 Helvetica Roman" pitchFamily="1" charset="-52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1925" y="0"/>
            <a:ext cx="3036888" cy="471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23" tIns="46211" rIns="92423" bIns="46211" numCol="1" anchor="t" anchorCtr="0" compatLnSpc="1">
            <a:prstTxWarp prst="textNoShape">
              <a:avLst/>
            </a:prstTxWarp>
          </a:bodyPr>
          <a:lstStyle>
            <a:lvl1pPr algn="r" defTabSz="922338" eaLnBrk="1" hangingPunct="1">
              <a:defRPr sz="1200">
                <a:solidFill>
                  <a:schemeClr val="tx1"/>
                </a:solidFill>
                <a:latin typeface="55 Helvetica Roman" pitchFamily="1" charset="-52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6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975725"/>
            <a:ext cx="3036888" cy="471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23" tIns="46211" rIns="92423" bIns="46211" numCol="1" anchor="b" anchorCtr="0" compatLnSpc="1">
            <a:prstTxWarp prst="textNoShape">
              <a:avLst/>
            </a:prstTxWarp>
          </a:bodyPr>
          <a:lstStyle>
            <a:lvl1pPr defTabSz="922338" eaLnBrk="1" hangingPunct="1">
              <a:defRPr sz="1200">
                <a:solidFill>
                  <a:schemeClr val="tx1"/>
                </a:solidFill>
                <a:latin typeface="55 Helvetica Roman" pitchFamily="1" charset="-52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6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1925" y="8975725"/>
            <a:ext cx="3036888" cy="471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23" tIns="46211" rIns="92423" bIns="46211" numCol="1" anchor="b" anchorCtr="0" compatLnSpc="1">
            <a:prstTxWarp prst="textNoShape">
              <a:avLst/>
            </a:prstTxWarp>
          </a:bodyPr>
          <a:lstStyle>
            <a:lvl1pPr algn="r" defTabSz="922338" eaLnBrk="1" hangingPunct="1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9E63DC29-0ADD-D34E-B247-DA79AD17DD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19784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027" tIns="47014" rIns="94027" bIns="47014" numCol="1" anchor="t" anchorCtr="0" compatLnSpc="1">
            <a:prstTxWarp prst="textNoShape">
              <a:avLst/>
            </a:prstTxWarp>
          </a:bodyPr>
          <a:lstStyle>
            <a:lvl1pPr defTabSz="939800" eaLnBrk="1" hangingPunct="1">
              <a:defRPr sz="1200">
                <a:solidFill>
                  <a:schemeClr val="tx1"/>
                </a:solidFill>
                <a:latin typeface="55 Helvetica Roman" pitchFamily="1" charset="-52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338" y="0"/>
            <a:ext cx="3038475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027" tIns="47014" rIns="94027" bIns="47014" numCol="1" anchor="t" anchorCtr="0" compatLnSpc="1">
            <a:prstTxWarp prst="textNoShape">
              <a:avLst/>
            </a:prstTxWarp>
          </a:bodyPr>
          <a:lstStyle>
            <a:lvl1pPr algn="r" defTabSz="939800" eaLnBrk="1" hangingPunct="1">
              <a:defRPr sz="1200">
                <a:solidFill>
                  <a:schemeClr val="tx1"/>
                </a:solidFill>
                <a:latin typeface="55 Helvetica Roman" pitchFamily="1" charset="-52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708025"/>
            <a:ext cx="4724400" cy="35433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604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675" y="4487863"/>
            <a:ext cx="5607050" cy="4252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027" tIns="47014" rIns="94027" bIns="4701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04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974138"/>
            <a:ext cx="3038475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027" tIns="47014" rIns="94027" bIns="47014" numCol="1" anchor="b" anchorCtr="0" compatLnSpc="1">
            <a:prstTxWarp prst="textNoShape">
              <a:avLst/>
            </a:prstTxWarp>
          </a:bodyPr>
          <a:lstStyle>
            <a:lvl1pPr defTabSz="939800" eaLnBrk="1" hangingPunct="1">
              <a:defRPr sz="1200">
                <a:solidFill>
                  <a:schemeClr val="tx1"/>
                </a:solidFill>
                <a:latin typeface="55 Helvetica Roman" pitchFamily="1" charset="-52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04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338" y="8974138"/>
            <a:ext cx="3038475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027" tIns="47014" rIns="94027" bIns="47014" numCol="1" anchor="b" anchorCtr="0" compatLnSpc="1">
            <a:prstTxWarp prst="textNoShape">
              <a:avLst/>
            </a:prstTxWarp>
          </a:bodyPr>
          <a:lstStyle>
            <a:lvl1pPr algn="r" defTabSz="939800" eaLnBrk="1" hangingPunct="1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4EDCF0F9-1109-9C48-B247-9540D7FB89C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512935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55 Helvetica Roman" pitchFamily="1" charset="-52"/>
        <a:ea typeface="ＭＳ Ｐゴシック" charset="-128"/>
        <a:cs typeface="ＭＳ Ｐゴシック" charset="-128"/>
      </a:defRPr>
    </a:lvl1pPr>
    <a:lvl2pPr marL="409575" algn="l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55 Helvetica Roman" pitchFamily="1" charset="-52"/>
        <a:ea typeface="ＭＳ Ｐゴシック" pitchFamily="-110" charset="-128"/>
        <a:cs typeface="+mn-cs"/>
      </a:defRPr>
    </a:lvl2pPr>
    <a:lvl3pPr marL="819150" algn="l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55 Helvetica Roman" pitchFamily="1" charset="-52"/>
        <a:ea typeface="ＭＳ Ｐゴシック" pitchFamily="-110" charset="-128"/>
        <a:cs typeface="+mn-cs"/>
      </a:defRPr>
    </a:lvl3pPr>
    <a:lvl4pPr marL="1230313" algn="l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55 Helvetica Roman" pitchFamily="1" charset="-52"/>
        <a:ea typeface="ＭＳ Ｐゴシック" pitchFamily="-110" charset="-128"/>
        <a:cs typeface="+mn-cs"/>
      </a:defRPr>
    </a:lvl4pPr>
    <a:lvl5pPr marL="1639888" algn="l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55 Helvetica Roman" pitchFamily="1" charset="-52"/>
        <a:ea typeface="ＭＳ Ｐゴシック" pitchFamily="-110" charset="-128"/>
        <a:cs typeface="+mn-cs"/>
      </a:defRPr>
    </a:lvl5pPr>
    <a:lvl6pPr marL="2051456" algn="l" defTabSz="410291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6pPr>
    <a:lvl7pPr marL="2461748" algn="l" defTabSz="410291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7pPr>
    <a:lvl8pPr marL="2872039" algn="l" defTabSz="410291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8pPr>
    <a:lvl9pPr marL="3282330" algn="l" defTabSz="410291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800">
                <a:solidFill>
                  <a:srgbClr val="666666"/>
                </a:solidFill>
                <a:latin typeface="55 Helvetica Roman" charset="0"/>
                <a:ea typeface="ＭＳ Ｐゴシック" charset="0"/>
                <a:cs typeface="ＭＳ Ｐゴシック" charset="0"/>
              </a:defRPr>
            </a:lvl1pPr>
            <a:lvl2pPr marL="742950" indent="-285750" defTabSz="939800">
              <a:defRPr sz="800">
                <a:solidFill>
                  <a:srgbClr val="666666"/>
                </a:solidFill>
                <a:latin typeface="55 Helvetica Roman" charset="0"/>
                <a:ea typeface="ＭＳ Ｐゴシック" charset="0"/>
              </a:defRPr>
            </a:lvl2pPr>
            <a:lvl3pPr marL="1143000" indent="-228600" defTabSz="939800">
              <a:defRPr sz="800">
                <a:solidFill>
                  <a:srgbClr val="666666"/>
                </a:solidFill>
                <a:latin typeface="55 Helvetica Roman" charset="0"/>
                <a:ea typeface="ＭＳ Ｐゴシック" charset="0"/>
              </a:defRPr>
            </a:lvl3pPr>
            <a:lvl4pPr marL="1600200" indent="-228600" defTabSz="939800">
              <a:defRPr sz="800">
                <a:solidFill>
                  <a:srgbClr val="666666"/>
                </a:solidFill>
                <a:latin typeface="55 Helvetica Roman" charset="0"/>
                <a:ea typeface="ＭＳ Ｐゴシック" charset="0"/>
              </a:defRPr>
            </a:lvl4pPr>
            <a:lvl5pPr marL="2057400" indent="-228600" defTabSz="939800">
              <a:defRPr sz="800">
                <a:solidFill>
                  <a:srgbClr val="666666"/>
                </a:solidFill>
                <a:latin typeface="55 Helvetica Roman" charset="0"/>
                <a:ea typeface="ＭＳ Ｐゴシック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rgbClr val="666666"/>
                </a:solidFill>
                <a:latin typeface="55 Helvetica Roman" charset="0"/>
                <a:ea typeface="ＭＳ Ｐゴシック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rgbClr val="666666"/>
                </a:solidFill>
                <a:latin typeface="55 Helvetica Roman" charset="0"/>
                <a:ea typeface="ＭＳ Ｐゴシック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rgbClr val="666666"/>
                </a:solidFill>
                <a:latin typeface="55 Helvetica Roman" charset="0"/>
                <a:ea typeface="ＭＳ Ｐゴシック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rgbClr val="666666"/>
                </a:solidFill>
                <a:latin typeface="55 Helvetica Roman" charset="0"/>
                <a:ea typeface="ＭＳ Ｐゴシック" charset="0"/>
              </a:defRPr>
            </a:lvl9pPr>
          </a:lstStyle>
          <a:p>
            <a:fld id="{5D694636-3D45-5F48-B12B-243A23F6A82E}" type="slidenum">
              <a:rPr lang="en-US" sz="1200">
                <a:solidFill>
                  <a:schemeClr val="tx1"/>
                </a:solidFill>
              </a:rPr>
              <a:pPr/>
              <a:t>1</a:t>
            </a:fld>
            <a:endParaRPr lang="en-US" sz="1200">
              <a:solidFill>
                <a:schemeClr val="tx1"/>
              </a:solidFill>
            </a:endParaRPr>
          </a:p>
        </p:txBody>
      </p:sp>
      <p:sp>
        <p:nvSpPr>
          <p:cNvPr id="1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55 Helvetica Roman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800">
                <a:solidFill>
                  <a:srgbClr val="666666"/>
                </a:solidFill>
                <a:latin typeface="55 Helvetica Roman" charset="0"/>
                <a:ea typeface="ＭＳ Ｐゴシック" charset="0"/>
                <a:cs typeface="ＭＳ Ｐゴシック" charset="0"/>
              </a:defRPr>
            </a:lvl1pPr>
            <a:lvl2pPr marL="742950" indent="-285750" defTabSz="939800">
              <a:defRPr sz="800">
                <a:solidFill>
                  <a:srgbClr val="666666"/>
                </a:solidFill>
                <a:latin typeface="55 Helvetica Roman" charset="0"/>
                <a:ea typeface="ＭＳ Ｐゴシック" charset="0"/>
              </a:defRPr>
            </a:lvl2pPr>
            <a:lvl3pPr marL="1143000" indent="-228600" defTabSz="939800">
              <a:defRPr sz="800">
                <a:solidFill>
                  <a:srgbClr val="666666"/>
                </a:solidFill>
                <a:latin typeface="55 Helvetica Roman" charset="0"/>
                <a:ea typeface="ＭＳ Ｐゴシック" charset="0"/>
              </a:defRPr>
            </a:lvl3pPr>
            <a:lvl4pPr marL="1600200" indent="-228600" defTabSz="939800">
              <a:defRPr sz="800">
                <a:solidFill>
                  <a:srgbClr val="666666"/>
                </a:solidFill>
                <a:latin typeface="55 Helvetica Roman" charset="0"/>
                <a:ea typeface="ＭＳ Ｐゴシック" charset="0"/>
              </a:defRPr>
            </a:lvl4pPr>
            <a:lvl5pPr marL="2057400" indent="-228600" defTabSz="939800">
              <a:defRPr sz="800">
                <a:solidFill>
                  <a:srgbClr val="666666"/>
                </a:solidFill>
                <a:latin typeface="55 Helvetica Roman" charset="0"/>
                <a:ea typeface="ＭＳ Ｐゴシック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rgbClr val="666666"/>
                </a:solidFill>
                <a:latin typeface="55 Helvetica Roman" charset="0"/>
                <a:ea typeface="ＭＳ Ｐゴシック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rgbClr val="666666"/>
                </a:solidFill>
                <a:latin typeface="55 Helvetica Roman" charset="0"/>
                <a:ea typeface="ＭＳ Ｐゴシック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rgbClr val="666666"/>
                </a:solidFill>
                <a:latin typeface="55 Helvetica Roman" charset="0"/>
                <a:ea typeface="ＭＳ Ｐゴシック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rgbClr val="666666"/>
                </a:solidFill>
                <a:latin typeface="55 Helvetica Roman" charset="0"/>
                <a:ea typeface="ＭＳ Ｐゴシック" charset="0"/>
              </a:defRPr>
            </a:lvl9pPr>
          </a:lstStyle>
          <a:p>
            <a:fld id="{5D694636-3D45-5F48-B12B-243A23F6A82E}" type="slidenum">
              <a:rPr lang="en-US" sz="1200">
                <a:solidFill>
                  <a:schemeClr val="tx1"/>
                </a:solidFill>
              </a:rPr>
              <a:pPr/>
              <a:t>3</a:t>
            </a:fld>
            <a:endParaRPr lang="en-US" sz="1200">
              <a:solidFill>
                <a:schemeClr val="tx1"/>
              </a:solidFill>
            </a:endParaRPr>
          </a:p>
        </p:txBody>
      </p:sp>
      <p:sp>
        <p:nvSpPr>
          <p:cNvPr id="1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55 Helvetica Roman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800">
                <a:solidFill>
                  <a:srgbClr val="666666"/>
                </a:solidFill>
                <a:latin typeface="55 Helvetica Roman" charset="0"/>
                <a:ea typeface="ＭＳ Ｐゴシック" charset="0"/>
                <a:cs typeface="ＭＳ Ｐゴシック" charset="0"/>
              </a:defRPr>
            </a:lvl1pPr>
            <a:lvl2pPr marL="742950" indent="-285750" defTabSz="939800">
              <a:defRPr sz="800">
                <a:solidFill>
                  <a:srgbClr val="666666"/>
                </a:solidFill>
                <a:latin typeface="55 Helvetica Roman" charset="0"/>
                <a:ea typeface="ＭＳ Ｐゴシック" charset="0"/>
              </a:defRPr>
            </a:lvl2pPr>
            <a:lvl3pPr marL="1143000" indent="-228600" defTabSz="939800">
              <a:defRPr sz="800">
                <a:solidFill>
                  <a:srgbClr val="666666"/>
                </a:solidFill>
                <a:latin typeface="55 Helvetica Roman" charset="0"/>
                <a:ea typeface="ＭＳ Ｐゴシック" charset="0"/>
              </a:defRPr>
            </a:lvl3pPr>
            <a:lvl4pPr marL="1600200" indent="-228600" defTabSz="939800">
              <a:defRPr sz="800">
                <a:solidFill>
                  <a:srgbClr val="666666"/>
                </a:solidFill>
                <a:latin typeface="55 Helvetica Roman" charset="0"/>
                <a:ea typeface="ＭＳ Ｐゴシック" charset="0"/>
              </a:defRPr>
            </a:lvl4pPr>
            <a:lvl5pPr marL="2057400" indent="-228600" defTabSz="939800">
              <a:defRPr sz="800">
                <a:solidFill>
                  <a:srgbClr val="666666"/>
                </a:solidFill>
                <a:latin typeface="55 Helvetica Roman" charset="0"/>
                <a:ea typeface="ＭＳ Ｐゴシック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rgbClr val="666666"/>
                </a:solidFill>
                <a:latin typeface="55 Helvetica Roman" charset="0"/>
                <a:ea typeface="ＭＳ Ｐゴシック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rgbClr val="666666"/>
                </a:solidFill>
                <a:latin typeface="55 Helvetica Roman" charset="0"/>
                <a:ea typeface="ＭＳ Ｐゴシック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rgbClr val="666666"/>
                </a:solidFill>
                <a:latin typeface="55 Helvetica Roman" charset="0"/>
                <a:ea typeface="ＭＳ Ｐゴシック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rgbClr val="666666"/>
                </a:solidFill>
                <a:latin typeface="55 Helvetica Roman" charset="0"/>
                <a:ea typeface="ＭＳ Ｐゴシック" charset="0"/>
              </a:defRPr>
            </a:lvl9pPr>
          </a:lstStyle>
          <a:p>
            <a:fld id="{5D694636-3D45-5F48-B12B-243A23F6A82E}" type="slidenum">
              <a:rPr lang="en-US" sz="1200">
                <a:solidFill>
                  <a:schemeClr val="tx1"/>
                </a:solidFill>
              </a:rPr>
              <a:pPr/>
              <a:t>20</a:t>
            </a:fld>
            <a:endParaRPr lang="en-US" sz="1200">
              <a:solidFill>
                <a:schemeClr val="tx1"/>
              </a:solidFill>
            </a:endParaRPr>
          </a:p>
        </p:txBody>
      </p:sp>
      <p:sp>
        <p:nvSpPr>
          <p:cNvPr id="1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55 Helvetica Roman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 descr="SC11_powerpoint_4x3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10"/>
          <p:cNvSpPr>
            <a:spLocks noChangeArrowheads="1"/>
          </p:cNvSpPr>
          <p:nvPr/>
        </p:nvSpPr>
        <p:spPr bwMode="auto">
          <a:xfrm flipV="1">
            <a:off x="0" y="6724650"/>
            <a:ext cx="9144000" cy="141288"/>
          </a:xfrm>
          <a:prstGeom prst="rect">
            <a:avLst/>
          </a:prstGeom>
          <a:solidFill>
            <a:srgbClr val="41AAE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sz="900"/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100013" y="182563"/>
            <a:ext cx="2914650" cy="292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1429" tIns="45714" rIns="91429" bIns="45714"/>
          <a:lstStyle/>
          <a:p>
            <a:pPr eaLnBrk="1" hangingPunct="1">
              <a:defRPr/>
            </a:pPr>
            <a:r>
              <a:rPr lang="en-US" sz="900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rial" charset="0"/>
                <a:ea typeface="+mn-ea"/>
                <a:cs typeface="+mn-cs"/>
              </a:rPr>
              <a:t>National Aeronautics and Space Administration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88900" y="6424613"/>
            <a:ext cx="8609013" cy="357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9" tIns="45714" rIns="91429" bIns="45714"/>
          <a:lstStyle/>
          <a:p>
            <a:pPr eaLnBrk="1" hangingPunct="1"/>
            <a:r>
              <a:rPr lang="en-US" sz="900">
                <a:solidFill>
                  <a:schemeClr val="bg1"/>
                </a:solidFill>
                <a:latin typeface="Arial" charset="0"/>
              </a:rPr>
              <a:t>www.nasa.gov </a:t>
            </a:r>
          </a:p>
        </p:txBody>
      </p:sp>
      <p:sp>
        <p:nvSpPr>
          <p:cNvPr id="849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156494" y="2118185"/>
            <a:ext cx="6803237" cy="1414931"/>
          </a:xfrm>
        </p:spPr>
        <p:txBody>
          <a:bodyPr/>
          <a:lstStyle>
            <a:lvl1pPr algn="ctr">
              <a:defRPr sz="3200" b="1">
                <a:solidFill>
                  <a:schemeClr val="bg1"/>
                </a:solidFill>
                <a:latin typeface="Helvetica"/>
                <a:cs typeface="Helvetica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499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155737" y="3627648"/>
            <a:ext cx="6811930" cy="1407691"/>
          </a:xfrm>
        </p:spPr>
        <p:txBody>
          <a:bodyPr/>
          <a:lstStyle>
            <a:lvl1pPr marL="0" indent="0" algn="ctr">
              <a:buFont typeface="AGaramond RegularSC" pitchFamily="1" charset="-52"/>
              <a:buNone/>
              <a:defRPr sz="2400">
                <a:solidFill>
                  <a:srgbClr val="3DBFEF"/>
                </a:solidFill>
                <a:latin typeface="Helvetica"/>
                <a:cs typeface="Helvetica"/>
              </a:defRPr>
            </a:lvl1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99370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B0FEFA-3E69-7F4F-B8A5-BC33AF6CAF0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44919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87707" y="1143000"/>
            <a:ext cx="2075295" cy="426664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490" y="1143000"/>
            <a:ext cx="6091670" cy="426664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EDA5B3-4B1E-0F4F-BD52-080A81585AC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67904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223838" indent="-223838">
              <a:spcBef>
                <a:spcPts val="0"/>
              </a:spcBef>
              <a:spcAft>
                <a:spcPts val="600"/>
              </a:spcAft>
              <a:buClrTx/>
              <a:buSzPct val="90000"/>
              <a:buFont typeface="Arial"/>
              <a:buChar char="•"/>
              <a:defRPr sz="2800">
                <a:solidFill>
                  <a:schemeClr val="bg2"/>
                </a:solidFill>
              </a:defRPr>
            </a:lvl1pPr>
            <a:lvl2pPr marL="458788" indent="-234950">
              <a:spcBef>
                <a:spcPts val="0"/>
              </a:spcBef>
              <a:spcAft>
                <a:spcPts val="600"/>
              </a:spcAft>
              <a:buSzPct val="90000"/>
              <a:buFont typeface="Lucida Grande"/>
              <a:buChar char="-"/>
              <a:defRPr>
                <a:solidFill>
                  <a:srgbClr val="1E568D"/>
                </a:solidFill>
              </a:defRPr>
            </a:lvl2pPr>
            <a:lvl3pPr marL="682625" indent="-223838">
              <a:spcBef>
                <a:spcPts val="0"/>
              </a:spcBef>
              <a:spcAft>
                <a:spcPts val="600"/>
              </a:spcAft>
              <a:buClrTx/>
              <a:buFont typeface="Arial"/>
              <a:buChar char="•"/>
              <a:defRPr>
                <a:solidFill>
                  <a:srgbClr val="000000"/>
                </a:solidFill>
              </a:defRPr>
            </a:lvl3pPr>
            <a:lvl4pPr marL="917575" indent="-234950">
              <a:spcBef>
                <a:spcPts val="0"/>
              </a:spcBef>
              <a:spcAft>
                <a:spcPts val="600"/>
              </a:spcAft>
              <a:buClr>
                <a:srgbClr val="1E568D"/>
              </a:buClr>
              <a:buSzPct val="90000"/>
              <a:buFont typeface="Lucida Grande"/>
              <a:buChar char="-"/>
              <a:defRPr sz="2000">
                <a:solidFill>
                  <a:srgbClr val="1E568D"/>
                </a:solidFill>
              </a:defRPr>
            </a:lvl4pPr>
            <a:lvl5pPr marL="1141413" indent="-223838">
              <a:spcBef>
                <a:spcPts val="0"/>
              </a:spcBef>
              <a:spcAft>
                <a:spcPts val="600"/>
              </a:spcAft>
              <a:buClr>
                <a:srgbClr val="677085"/>
              </a:buClr>
              <a:buSzPct val="90000"/>
              <a:buFont typeface="Arial"/>
              <a:buChar char="•"/>
              <a:defRPr sz="2000">
                <a:solidFill>
                  <a:srgbClr val="677085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082127-8932-3145-A60A-FCE27566741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70031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035" y="4406714"/>
            <a:ext cx="7771534" cy="1362916"/>
          </a:xfrm>
        </p:spPr>
        <p:txBody>
          <a:bodyPr anchor="t"/>
          <a:lstStyle>
            <a:lvl1pPr algn="l">
              <a:defRPr sz="36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3035" y="2906526"/>
            <a:ext cx="7771534" cy="1500187"/>
          </a:xfrm>
        </p:spPr>
        <p:txBody>
          <a:bodyPr anchor="b"/>
          <a:lstStyle>
            <a:lvl1pPr marL="0" indent="0">
              <a:buNone/>
              <a:defRPr sz="1800"/>
            </a:lvl1pPr>
            <a:lvl2pPr marL="410291" indent="0">
              <a:buNone/>
              <a:defRPr sz="1600"/>
            </a:lvl2pPr>
            <a:lvl3pPr marL="820583" indent="0">
              <a:buNone/>
              <a:defRPr sz="1400"/>
            </a:lvl3pPr>
            <a:lvl4pPr marL="1230874" indent="0">
              <a:buNone/>
              <a:defRPr sz="1300"/>
            </a:lvl4pPr>
            <a:lvl5pPr marL="1641165" indent="0">
              <a:buNone/>
              <a:defRPr sz="1300"/>
            </a:lvl5pPr>
            <a:lvl6pPr marL="2051456" indent="0">
              <a:buNone/>
              <a:defRPr sz="1300"/>
            </a:lvl6pPr>
            <a:lvl7pPr marL="2461748" indent="0">
              <a:buNone/>
              <a:defRPr sz="1300"/>
            </a:lvl7pPr>
            <a:lvl8pPr marL="2872039" indent="0">
              <a:buNone/>
              <a:defRPr sz="1300"/>
            </a:lvl8pPr>
            <a:lvl9pPr marL="3282330" indent="0">
              <a:buNone/>
              <a:defRPr sz="13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D51833-BEC1-5842-9668-4DF8E1B9BCA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46551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492" y="1980640"/>
            <a:ext cx="4082761" cy="3429000"/>
          </a:xfrm>
        </p:spPr>
        <p:txBody>
          <a:bodyPr/>
          <a:lstStyle>
            <a:lvl1pPr>
              <a:defRPr sz="2500"/>
            </a:lvl1pPr>
            <a:lvl2pPr>
              <a:defRPr sz="22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78798" y="1980640"/>
            <a:ext cx="4084205" cy="3429000"/>
          </a:xfrm>
        </p:spPr>
        <p:txBody>
          <a:bodyPr/>
          <a:lstStyle>
            <a:lvl1pPr>
              <a:defRPr sz="2500"/>
            </a:lvl1pPr>
            <a:lvl2pPr>
              <a:defRPr sz="22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EB589E-66BD-C543-9B1D-5BF63792CEA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37219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491" y="274544"/>
            <a:ext cx="8229023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491" y="1535207"/>
            <a:ext cx="4039465" cy="640136"/>
          </a:xfrm>
        </p:spPr>
        <p:txBody>
          <a:bodyPr anchor="b"/>
          <a:lstStyle>
            <a:lvl1pPr marL="0" indent="0">
              <a:buNone/>
              <a:defRPr sz="2200" b="1"/>
            </a:lvl1pPr>
            <a:lvl2pPr marL="410291" indent="0">
              <a:buNone/>
              <a:defRPr sz="1800" b="1"/>
            </a:lvl2pPr>
            <a:lvl3pPr marL="820583" indent="0">
              <a:buNone/>
              <a:defRPr sz="1600" b="1"/>
            </a:lvl3pPr>
            <a:lvl4pPr marL="1230874" indent="0">
              <a:buNone/>
              <a:defRPr sz="1400" b="1"/>
            </a:lvl4pPr>
            <a:lvl5pPr marL="1641165" indent="0">
              <a:buNone/>
              <a:defRPr sz="1400" b="1"/>
            </a:lvl5pPr>
            <a:lvl6pPr marL="2051456" indent="0">
              <a:buNone/>
              <a:defRPr sz="1400" b="1"/>
            </a:lvl6pPr>
            <a:lvl7pPr marL="2461748" indent="0">
              <a:buNone/>
              <a:defRPr sz="1400" b="1"/>
            </a:lvl7pPr>
            <a:lvl8pPr marL="2872039" indent="0">
              <a:buNone/>
              <a:defRPr sz="1400" b="1"/>
            </a:lvl8pPr>
            <a:lvl9pPr marL="3282330" indent="0">
              <a:buNone/>
              <a:defRPr sz="14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491" y="2175342"/>
            <a:ext cx="4039465" cy="3951475"/>
          </a:xfrm>
        </p:spPr>
        <p:txBody>
          <a:bodyPr/>
          <a:lstStyle>
            <a:lvl1pPr>
              <a:defRPr sz="22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605" y="1535207"/>
            <a:ext cx="4040909" cy="640136"/>
          </a:xfrm>
        </p:spPr>
        <p:txBody>
          <a:bodyPr anchor="b"/>
          <a:lstStyle>
            <a:lvl1pPr marL="0" indent="0">
              <a:buNone/>
              <a:defRPr sz="2200" b="1"/>
            </a:lvl1pPr>
            <a:lvl2pPr marL="410291" indent="0">
              <a:buNone/>
              <a:defRPr sz="1800" b="1"/>
            </a:lvl2pPr>
            <a:lvl3pPr marL="820583" indent="0">
              <a:buNone/>
              <a:defRPr sz="1600" b="1"/>
            </a:lvl3pPr>
            <a:lvl4pPr marL="1230874" indent="0">
              <a:buNone/>
              <a:defRPr sz="1400" b="1"/>
            </a:lvl4pPr>
            <a:lvl5pPr marL="1641165" indent="0">
              <a:buNone/>
              <a:defRPr sz="1400" b="1"/>
            </a:lvl5pPr>
            <a:lvl6pPr marL="2051456" indent="0">
              <a:buNone/>
              <a:defRPr sz="1400" b="1"/>
            </a:lvl6pPr>
            <a:lvl7pPr marL="2461748" indent="0">
              <a:buNone/>
              <a:defRPr sz="1400" b="1"/>
            </a:lvl7pPr>
            <a:lvl8pPr marL="2872039" indent="0">
              <a:buNone/>
              <a:defRPr sz="1400" b="1"/>
            </a:lvl8pPr>
            <a:lvl9pPr marL="3282330" indent="0">
              <a:buNone/>
              <a:defRPr sz="14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605" y="2175342"/>
            <a:ext cx="4040909" cy="3951475"/>
          </a:xfrm>
        </p:spPr>
        <p:txBody>
          <a:bodyPr/>
          <a:lstStyle>
            <a:lvl1pPr>
              <a:defRPr sz="22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90E2B0-FAB0-BA43-AAFB-AB7AFE10547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98201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9F56AC-86C6-CE49-B91D-FE6744B31B6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3716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47D76B-C4C0-7445-8292-22773FA43B9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04416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491" y="273144"/>
            <a:ext cx="3007591" cy="1162611"/>
          </a:xfrm>
        </p:spPr>
        <p:txBody>
          <a:bodyPr anchor="b"/>
          <a:lstStyle>
            <a:lvl1pPr algn="l">
              <a:defRPr sz="18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4762" y="273144"/>
            <a:ext cx="5111750" cy="5853672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22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491" y="1435755"/>
            <a:ext cx="3007591" cy="4691063"/>
          </a:xfrm>
        </p:spPr>
        <p:txBody>
          <a:bodyPr/>
          <a:lstStyle>
            <a:lvl1pPr marL="0" indent="0">
              <a:buNone/>
              <a:defRPr sz="1300"/>
            </a:lvl1pPr>
            <a:lvl2pPr marL="410291" indent="0">
              <a:buNone/>
              <a:defRPr sz="1100"/>
            </a:lvl2pPr>
            <a:lvl3pPr marL="820583" indent="0">
              <a:buNone/>
              <a:defRPr sz="900"/>
            </a:lvl3pPr>
            <a:lvl4pPr marL="1230874" indent="0">
              <a:buNone/>
              <a:defRPr sz="800"/>
            </a:lvl4pPr>
            <a:lvl5pPr marL="1641165" indent="0">
              <a:buNone/>
              <a:defRPr sz="800"/>
            </a:lvl5pPr>
            <a:lvl6pPr marL="2051456" indent="0">
              <a:buNone/>
              <a:defRPr sz="800"/>
            </a:lvl6pPr>
            <a:lvl7pPr marL="2461748" indent="0">
              <a:buNone/>
              <a:defRPr sz="800"/>
            </a:lvl7pPr>
            <a:lvl8pPr marL="2872039" indent="0">
              <a:buNone/>
              <a:defRPr sz="800"/>
            </a:lvl8pPr>
            <a:lvl9pPr marL="3282330" indent="0">
              <a:buNone/>
              <a:defRPr sz="8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91FCD4-C5DC-484A-AAFE-3EC312666D0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27976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434" y="4800322"/>
            <a:ext cx="5486977" cy="567297"/>
          </a:xfrm>
        </p:spPr>
        <p:txBody>
          <a:bodyPr anchor="b"/>
          <a:lstStyle>
            <a:lvl1pPr algn="l">
              <a:defRPr sz="18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434" y="612121"/>
            <a:ext cx="5486977" cy="4115360"/>
          </a:xfrm>
        </p:spPr>
        <p:txBody>
          <a:bodyPr/>
          <a:lstStyle>
            <a:lvl1pPr marL="0" indent="0">
              <a:buNone/>
              <a:defRPr sz="2900"/>
            </a:lvl1pPr>
            <a:lvl2pPr marL="410291" indent="0">
              <a:buNone/>
              <a:defRPr sz="2500"/>
            </a:lvl2pPr>
            <a:lvl3pPr marL="820583" indent="0">
              <a:buNone/>
              <a:defRPr sz="2200"/>
            </a:lvl3pPr>
            <a:lvl4pPr marL="1230874" indent="0">
              <a:buNone/>
              <a:defRPr sz="1800"/>
            </a:lvl4pPr>
            <a:lvl5pPr marL="1641165" indent="0">
              <a:buNone/>
              <a:defRPr sz="1800"/>
            </a:lvl5pPr>
            <a:lvl6pPr marL="2051456" indent="0">
              <a:buNone/>
              <a:defRPr sz="1800"/>
            </a:lvl6pPr>
            <a:lvl7pPr marL="2461748" indent="0">
              <a:buNone/>
              <a:defRPr sz="1800"/>
            </a:lvl7pPr>
            <a:lvl8pPr marL="2872039" indent="0">
              <a:buNone/>
              <a:defRPr sz="1800"/>
            </a:lvl8pPr>
            <a:lvl9pPr marL="3282330" indent="0">
              <a:buNone/>
              <a:defRPr sz="1800"/>
            </a:lvl9pPr>
          </a:lstStyle>
          <a:p>
            <a:pPr lvl="0"/>
            <a:r>
              <a:rPr lang="en-US" noProof="0" smtClean="0"/>
              <a:t>Drag picture to placeholder or click icon to add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434" y="5367618"/>
            <a:ext cx="5486977" cy="804023"/>
          </a:xfrm>
        </p:spPr>
        <p:txBody>
          <a:bodyPr/>
          <a:lstStyle>
            <a:lvl1pPr marL="0" indent="0">
              <a:buNone/>
              <a:defRPr sz="1300"/>
            </a:lvl1pPr>
            <a:lvl2pPr marL="410291" indent="0">
              <a:buNone/>
              <a:defRPr sz="1100"/>
            </a:lvl2pPr>
            <a:lvl3pPr marL="820583" indent="0">
              <a:buNone/>
              <a:defRPr sz="900"/>
            </a:lvl3pPr>
            <a:lvl4pPr marL="1230874" indent="0">
              <a:buNone/>
              <a:defRPr sz="800"/>
            </a:lvl4pPr>
            <a:lvl5pPr marL="1641165" indent="0">
              <a:buNone/>
              <a:defRPr sz="800"/>
            </a:lvl5pPr>
            <a:lvl6pPr marL="2051456" indent="0">
              <a:buNone/>
              <a:defRPr sz="800"/>
            </a:lvl6pPr>
            <a:lvl7pPr marL="2461748" indent="0">
              <a:buNone/>
              <a:defRPr sz="800"/>
            </a:lvl7pPr>
            <a:lvl8pPr marL="2872039" indent="0">
              <a:buNone/>
              <a:defRPr sz="800"/>
            </a:lvl8pPr>
            <a:lvl9pPr marL="3282330" indent="0">
              <a:buNone/>
              <a:defRPr sz="8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A38566-4527-5347-9358-A978EE045CE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97266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eg"/><Relationship Id="rId14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" descr="SC11_powerpoint_16x9_content.jpg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654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34938" y="141288"/>
            <a:ext cx="8856662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29" tIns="45714" rIns="91429" bIns="4571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77800" y="1100138"/>
            <a:ext cx="8813800" cy="5083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29" tIns="45714" rIns="91429" bIns="4571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397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509000" y="6453188"/>
            <a:ext cx="4826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9" tIns="45714" rIns="91429" bIns="45714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>
                <a:solidFill>
                  <a:srgbClr val="677085"/>
                </a:solidFill>
                <a:latin typeface="75 Helvetica Bold" charset="0"/>
              </a:defRPr>
            </a:lvl1pPr>
          </a:lstStyle>
          <a:p>
            <a:pPr>
              <a:defRPr/>
            </a:pPr>
            <a:fld id="{4CB3121B-595E-1640-9C66-12D2E81A79A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10" name="Picture 9" descr="NASA_meatball.png"/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8389938" y="242888"/>
            <a:ext cx="619125" cy="544512"/>
          </a:xfrm>
          <a:prstGeom prst="rect">
            <a:avLst/>
          </a:prstGeom>
          <a:effectLst>
            <a:outerShdw blurRad="190500" dist="38100">
              <a:schemeClr val="bg1">
                <a:alpha val="44000"/>
              </a:schemeClr>
            </a:outerShdw>
          </a:effectLst>
        </p:spPr>
      </p:pic>
      <p:sp>
        <p:nvSpPr>
          <p:cNvPr id="11" name="Text Box 7"/>
          <p:cNvSpPr txBox="1">
            <a:spLocks noChangeArrowheads="1"/>
          </p:cNvSpPr>
          <p:nvPr userDrawn="1"/>
        </p:nvSpPr>
        <p:spPr bwMode="auto">
          <a:xfrm>
            <a:off x="174428" y="6565900"/>
            <a:ext cx="2604029" cy="230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91429" tIns="45714" rIns="91429" bIns="45714" anchor="b">
            <a:spAutoFit/>
          </a:bodyPr>
          <a:lstStyle/>
          <a:p>
            <a:pPr defTabSz="914608">
              <a:spcBef>
                <a:spcPct val="50000"/>
              </a:spcBef>
              <a:defRPr/>
            </a:pPr>
            <a:r>
              <a:rPr lang="en-US" sz="900" spc="600" dirty="0" smtClean="0">
                <a:solidFill>
                  <a:schemeClr val="accent3">
                    <a:lumMod val="50000"/>
                  </a:schemeClr>
                </a:solidFill>
                <a:latin typeface="Helvetica"/>
                <a:ea typeface="+mn-ea"/>
                <a:cs typeface="Helvetica"/>
              </a:rPr>
              <a:t>NASA High End Computing Capability</a:t>
            </a:r>
            <a:endParaRPr lang="en-US" sz="900" spc="600" dirty="0">
              <a:solidFill>
                <a:schemeClr val="accent3">
                  <a:lumMod val="50000"/>
                </a:schemeClr>
              </a:solidFill>
              <a:latin typeface="Helvetica"/>
              <a:ea typeface="+mn-ea"/>
              <a:cs typeface="Helvetica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55" r:id="rId1"/>
    <p:sldLayoutId id="2147483845" r:id="rId2"/>
    <p:sldLayoutId id="2147483846" r:id="rId3"/>
    <p:sldLayoutId id="2147483847" r:id="rId4"/>
    <p:sldLayoutId id="2147483848" r:id="rId5"/>
    <p:sldLayoutId id="2147483849" r:id="rId6"/>
    <p:sldLayoutId id="2147483850" r:id="rId7"/>
    <p:sldLayoutId id="2147483851" r:id="rId8"/>
    <p:sldLayoutId id="2147483852" r:id="rId9"/>
    <p:sldLayoutId id="2147483853" r:id="rId10"/>
    <p:sldLayoutId id="2147483854" r:id="rId11"/>
  </p:sldLayoutIdLst>
  <p:hf hdr="0"/>
  <p:txStyles>
    <p:titleStyle>
      <a:lvl1pPr algn="ctr" rtl="0" fontAlgn="base">
        <a:spcBef>
          <a:spcPct val="0"/>
        </a:spcBef>
        <a:spcAft>
          <a:spcPct val="0"/>
        </a:spcAft>
        <a:defRPr sz="2800" b="1">
          <a:solidFill>
            <a:srgbClr val="1E568D"/>
          </a:solidFill>
          <a:latin typeface="Helvetica"/>
          <a:ea typeface="ＭＳ Ｐゴシック" charset="-128"/>
          <a:cs typeface="Helvetica"/>
        </a:defRPr>
      </a:lvl1pPr>
      <a:lvl2pPr algn="ctr" rtl="0" fontAlgn="base">
        <a:spcBef>
          <a:spcPct val="0"/>
        </a:spcBef>
        <a:spcAft>
          <a:spcPct val="0"/>
        </a:spcAft>
        <a:defRPr sz="2800" b="1">
          <a:solidFill>
            <a:srgbClr val="1E568D"/>
          </a:solidFill>
          <a:latin typeface="Helvetica" charset="0"/>
          <a:ea typeface="ＭＳ Ｐゴシック" charset="-128"/>
        </a:defRPr>
      </a:lvl2pPr>
      <a:lvl3pPr algn="ctr" rtl="0" fontAlgn="base">
        <a:spcBef>
          <a:spcPct val="0"/>
        </a:spcBef>
        <a:spcAft>
          <a:spcPct val="0"/>
        </a:spcAft>
        <a:defRPr sz="2800" b="1">
          <a:solidFill>
            <a:srgbClr val="1E568D"/>
          </a:solidFill>
          <a:latin typeface="Helvetica" charset="0"/>
          <a:ea typeface="ＭＳ Ｐゴシック" charset="-128"/>
        </a:defRPr>
      </a:lvl3pPr>
      <a:lvl4pPr algn="ctr" rtl="0" fontAlgn="base">
        <a:spcBef>
          <a:spcPct val="0"/>
        </a:spcBef>
        <a:spcAft>
          <a:spcPct val="0"/>
        </a:spcAft>
        <a:defRPr sz="2800" b="1">
          <a:solidFill>
            <a:srgbClr val="1E568D"/>
          </a:solidFill>
          <a:latin typeface="Helvetica" charset="0"/>
          <a:ea typeface="ＭＳ Ｐゴシック" charset="-128"/>
        </a:defRPr>
      </a:lvl4pPr>
      <a:lvl5pPr algn="ctr" rtl="0" fontAlgn="base">
        <a:spcBef>
          <a:spcPct val="0"/>
        </a:spcBef>
        <a:spcAft>
          <a:spcPct val="0"/>
        </a:spcAft>
        <a:defRPr sz="2800" b="1">
          <a:solidFill>
            <a:srgbClr val="1E568D"/>
          </a:solidFill>
          <a:latin typeface="Helvetica" charset="0"/>
          <a:ea typeface="ＭＳ Ｐゴシック" charset="-128"/>
        </a:defRPr>
      </a:lvl5pPr>
      <a:lvl6pPr marL="410291" algn="l" defTabSz="914608" rtl="0" eaLnBrk="1" fontAlgn="base" hangingPunct="1">
        <a:spcBef>
          <a:spcPct val="0"/>
        </a:spcBef>
        <a:spcAft>
          <a:spcPct val="0"/>
        </a:spcAft>
        <a:defRPr sz="3200">
          <a:solidFill>
            <a:srgbClr val="939BA8"/>
          </a:solidFill>
          <a:latin typeface="Arial" pitchFamily="-110" charset="-52"/>
        </a:defRPr>
      </a:lvl6pPr>
      <a:lvl7pPr marL="820583" algn="l" defTabSz="914608" rtl="0" eaLnBrk="1" fontAlgn="base" hangingPunct="1">
        <a:spcBef>
          <a:spcPct val="0"/>
        </a:spcBef>
        <a:spcAft>
          <a:spcPct val="0"/>
        </a:spcAft>
        <a:defRPr sz="3200">
          <a:solidFill>
            <a:srgbClr val="939BA8"/>
          </a:solidFill>
          <a:latin typeface="Arial" pitchFamily="-110" charset="-52"/>
        </a:defRPr>
      </a:lvl7pPr>
      <a:lvl8pPr marL="1230874" algn="l" defTabSz="914608" rtl="0" eaLnBrk="1" fontAlgn="base" hangingPunct="1">
        <a:spcBef>
          <a:spcPct val="0"/>
        </a:spcBef>
        <a:spcAft>
          <a:spcPct val="0"/>
        </a:spcAft>
        <a:defRPr sz="3200">
          <a:solidFill>
            <a:srgbClr val="939BA8"/>
          </a:solidFill>
          <a:latin typeface="Arial" pitchFamily="-110" charset="-52"/>
        </a:defRPr>
      </a:lvl8pPr>
      <a:lvl9pPr marL="1641165" algn="l" defTabSz="914608" rtl="0" eaLnBrk="1" fontAlgn="base" hangingPunct="1">
        <a:spcBef>
          <a:spcPct val="0"/>
        </a:spcBef>
        <a:spcAft>
          <a:spcPct val="0"/>
        </a:spcAft>
        <a:defRPr sz="3200">
          <a:solidFill>
            <a:srgbClr val="939BA8"/>
          </a:solidFill>
          <a:latin typeface="Arial" pitchFamily="-110" charset="-52"/>
        </a:defRPr>
      </a:lvl9pPr>
    </p:titleStyle>
    <p:bodyStyle>
      <a:lvl1pPr marL="288925" indent="-234950" algn="l" rtl="0" fontAlgn="base">
        <a:spcBef>
          <a:spcPts val="400"/>
        </a:spcBef>
        <a:spcAft>
          <a:spcPct val="0"/>
        </a:spcAft>
        <a:buSzPct val="100000"/>
        <a:buFont typeface="Arial" charset="0"/>
        <a:buChar char="•"/>
        <a:defRPr sz="2400">
          <a:solidFill>
            <a:srgbClr val="000000"/>
          </a:solidFill>
          <a:latin typeface="Helvetica"/>
          <a:ea typeface="ＭＳ Ｐゴシック" charset="-128"/>
          <a:cs typeface="Helvetica"/>
        </a:defRPr>
      </a:lvl1pPr>
      <a:lvl2pPr marL="568325" indent="-168275" algn="l" rtl="0" fontAlgn="base">
        <a:spcBef>
          <a:spcPts val="400"/>
        </a:spcBef>
        <a:spcAft>
          <a:spcPct val="0"/>
        </a:spcAft>
        <a:buClr>
          <a:srgbClr val="1E568D"/>
        </a:buClr>
        <a:buFont typeface="Arial" charset="0"/>
        <a:buChar char="•"/>
        <a:defRPr sz="2400">
          <a:solidFill>
            <a:srgbClr val="000000"/>
          </a:solidFill>
          <a:latin typeface="Helvetica"/>
          <a:ea typeface="ＭＳ Ｐゴシック" pitchFamily="-110" charset="-128"/>
          <a:cs typeface="Helvetica"/>
        </a:defRPr>
      </a:lvl2pPr>
      <a:lvl3pPr marL="798513" indent="-219075" algn="l" rtl="0" fontAlgn="base">
        <a:spcBef>
          <a:spcPts val="400"/>
        </a:spcBef>
        <a:spcAft>
          <a:spcPct val="0"/>
        </a:spcAft>
        <a:buClr>
          <a:srgbClr val="1E568D"/>
        </a:buClr>
        <a:buSzPct val="100000"/>
        <a:buFont typeface="Lucida Grande" charset="0"/>
        <a:buChar char="-"/>
        <a:defRPr sz="2400">
          <a:solidFill>
            <a:srgbClr val="000000"/>
          </a:solidFill>
          <a:latin typeface="Helvetica"/>
          <a:ea typeface="ＭＳ Ｐゴシック" pitchFamily="-110" charset="-128"/>
          <a:cs typeface="Helvetica"/>
        </a:defRPr>
      </a:lvl3pPr>
      <a:lvl4pPr marL="1025525" indent="-230188" algn="l" rtl="0" fontAlgn="base">
        <a:spcBef>
          <a:spcPts val="400"/>
        </a:spcBef>
        <a:spcAft>
          <a:spcPct val="0"/>
        </a:spcAft>
        <a:buClr>
          <a:srgbClr val="677085"/>
        </a:buClr>
        <a:buFont typeface="Arial" charset="0"/>
        <a:buChar char="•"/>
        <a:defRPr sz="2400">
          <a:solidFill>
            <a:srgbClr val="000000"/>
          </a:solidFill>
          <a:latin typeface="Helvetica"/>
          <a:ea typeface="ＭＳ Ｐゴシック" pitchFamily="-110" charset="-128"/>
          <a:cs typeface="Helvetica"/>
        </a:defRPr>
      </a:lvl4pPr>
      <a:lvl5pPr marL="1316038" indent="-290513" algn="l" rtl="0" fontAlgn="base">
        <a:spcBef>
          <a:spcPct val="0"/>
        </a:spcBef>
        <a:spcAft>
          <a:spcPct val="0"/>
        </a:spcAft>
        <a:buClr>
          <a:srgbClr val="1E568D"/>
        </a:buClr>
        <a:buFont typeface="Lucida Grande" charset="0"/>
        <a:buChar char="-"/>
        <a:tabLst>
          <a:tab pos="1597025" algn="l"/>
        </a:tabLst>
        <a:defRPr sz="2400">
          <a:solidFill>
            <a:srgbClr val="000000"/>
          </a:solidFill>
          <a:latin typeface="Helvetica"/>
          <a:ea typeface="ＭＳ Ｐゴシック" pitchFamily="-110" charset="-128"/>
          <a:cs typeface="Helvetica"/>
        </a:defRPr>
      </a:lvl5pPr>
      <a:lvl6pPr marL="2467446" indent="-227940" algn="l" defTabSz="914608" rtl="0" eaLnBrk="1" fontAlgn="base" hangingPunct="1">
        <a:lnSpc>
          <a:spcPts val="2602"/>
        </a:lnSpc>
        <a:spcBef>
          <a:spcPct val="0"/>
        </a:spcBef>
        <a:spcAft>
          <a:spcPts val="595"/>
        </a:spcAft>
        <a:defRPr sz="1300">
          <a:solidFill>
            <a:srgbClr val="666666"/>
          </a:solidFill>
          <a:latin typeface="+mn-lt"/>
          <a:ea typeface="ＭＳ Ｐゴシック" pitchFamily="-110" charset="-128"/>
        </a:defRPr>
      </a:lvl6pPr>
      <a:lvl7pPr marL="2877737" indent="-227940" algn="l" defTabSz="914608" rtl="0" eaLnBrk="1" fontAlgn="base" hangingPunct="1">
        <a:lnSpc>
          <a:spcPts val="2602"/>
        </a:lnSpc>
        <a:spcBef>
          <a:spcPct val="0"/>
        </a:spcBef>
        <a:spcAft>
          <a:spcPts val="595"/>
        </a:spcAft>
        <a:defRPr sz="1300">
          <a:solidFill>
            <a:srgbClr val="666666"/>
          </a:solidFill>
          <a:latin typeface="+mn-lt"/>
          <a:ea typeface="ＭＳ Ｐゴシック" pitchFamily="-110" charset="-128"/>
        </a:defRPr>
      </a:lvl7pPr>
      <a:lvl8pPr marL="3288029" indent="-227940" algn="l" defTabSz="914608" rtl="0" eaLnBrk="1" fontAlgn="base" hangingPunct="1">
        <a:lnSpc>
          <a:spcPts val="2602"/>
        </a:lnSpc>
        <a:spcBef>
          <a:spcPct val="0"/>
        </a:spcBef>
        <a:spcAft>
          <a:spcPts val="595"/>
        </a:spcAft>
        <a:defRPr sz="1300">
          <a:solidFill>
            <a:srgbClr val="666666"/>
          </a:solidFill>
          <a:latin typeface="+mn-lt"/>
          <a:ea typeface="ＭＳ Ｐゴシック" pitchFamily="-110" charset="-128"/>
        </a:defRPr>
      </a:lvl8pPr>
      <a:lvl9pPr marL="3698320" indent="-227940" algn="l" defTabSz="914608" rtl="0" eaLnBrk="1" fontAlgn="base" hangingPunct="1">
        <a:lnSpc>
          <a:spcPts val="2602"/>
        </a:lnSpc>
        <a:spcBef>
          <a:spcPct val="0"/>
        </a:spcBef>
        <a:spcAft>
          <a:spcPts val="595"/>
        </a:spcAft>
        <a:defRPr sz="1300">
          <a:solidFill>
            <a:srgbClr val="666666"/>
          </a:solidFill>
          <a:latin typeface="+mn-lt"/>
          <a:ea typeface="ＭＳ Ｐゴシック" pitchFamily="-110" charset="-128"/>
        </a:defRPr>
      </a:lvl9pPr>
    </p:bodyStyle>
    <p:otherStyle>
      <a:defPPr>
        <a:defRPr lang="en-US"/>
      </a:defPPr>
      <a:lvl1pPr marL="0" algn="l" defTabSz="410291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410291" algn="l" defTabSz="410291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820583" algn="l" defTabSz="410291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30874" algn="l" defTabSz="410291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641165" algn="l" defTabSz="410291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51456" algn="l" defTabSz="410291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461748" algn="l" defTabSz="410291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872039" algn="l" defTabSz="410291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282330" algn="l" defTabSz="410291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emf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emf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emf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emf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emf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emf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emf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1.emf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2.emf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3.e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155700" y="2119313"/>
            <a:ext cx="6804025" cy="1412875"/>
          </a:xfrm>
        </p:spPr>
        <p:txBody>
          <a:bodyPr/>
          <a:lstStyle/>
          <a:p>
            <a:r>
              <a:rPr lang="en-US" dirty="0" smtClean="0">
                <a:latin typeface="Helvetica" charset="0"/>
                <a:ea typeface="ＭＳ Ｐゴシック" charset="0"/>
              </a:rPr>
              <a:t>Optimizing </a:t>
            </a:r>
            <a:r>
              <a:rPr lang="en-US" dirty="0" err="1" smtClean="0">
                <a:latin typeface="Helvetica" charset="0"/>
                <a:ea typeface="ＭＳ Ｐゴシック" charset="0"/>
              </a:rPr>
              <a:t>Lustre</a:t>
            </a:r>
            <a:r>
              <a:rPr lang="en-US" dirty="0" smtClean="0">
                <a:latin typeface="Helvetica" charset="0"/>
                <a:ea typeface="ＭＳ Ｐゴシック" charset="0"/>
              </a:rPr>
              <a:t> Performance Using Stripe-Aware Tools</a:t>
            </a:r>
            <a:endParaRPr lang="en-US" dirty="0">
              <a:latin typeface="Helvetica" charset="0"/>
              <a:ea typeface="ＭＳ Ｐゴシック" charset="0"/>
            </a:endParaRPr>
          </a:p>
        </p:txBody>
      </p:sp>
      <p:sp>
        <p:nvSpPr>
          <p:cNvPr id="15362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sz="2000" dirty="0"/>
          </a:p>
          <a:p>
            <a:r>
              <a:rPr lang="en-US" dirty="0" smtClean="0">
                <a:latin typeface="Helvetica" charset="0"/>
                <a:ea typeface="ＭＳ Ｐゴシック" charset="0"/>
              </a:rPr>
              <a:t>Paul Kolano</a:t>
            </a:r>
          </a:p>
          <a:p>
            <a:r>
              <a:rPr lang="en-US" dirty="0" smtClean="0">
                <a:latin typeface="Helvetica" charset="0"/>
                <a:ea typeface="ＭＳ Ｐゴシック" charset="0"/>
              </a:rPr>
              <a:t>NASA Advanced Supercomputing Division </a:t>
            </a:r>
          </a:p>
          <a:p>
            <a:r>
              <a:rPr lang="en-US" dirty="0" err="1" smtClean="0">
                <a:latin typeface="Helvetica" charset="0"/>
                <a:ea typeface="ＭＳ Ｐゴシック" charset="0"/>
              </a:rPr>
              <a:t>paul.kolano@nasa.gov</a:t>
            </a:r>
            <a:endParaRPr lang="en-US" dirty="0">
              <a:latin typeface="Helvetica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33006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Tools Used In Other Common Activities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Admin copies data between file systems to balance utilization</a:t>
            </a:r>
          </a:p>
          <a:p>
            <a:pPr lvl="1"/>
            <a:r>
              <a:rPr lang="en-US" dirty="0" err="1" smtClean="0"/>
              <a:t>cp</a:t>
            </a:r>
            <a:r>
              <a:rPr lang="en-US" dirty="0" smtClean="0"/>
              <a:t>, </a:t>
            </a:r>
            <a:r>
              <a:rPr lang="en-US" dirty="0" err="1" smtClean="0"/>
              <a:t>rsync</a:t>
            </a:r>
            <a:endParaRPr lang="en-US" dirty="0" smtClean="0"/>
          </a:p>
          <a:p>
            <a:r>
              <a:rPr lang="en-US" dirty="0" smtClean="0"/>
              <a:t>User copies data between file systems (e.g. home/backup directory to scratch space)</a:t>
            </a:r>
          </a:p>
          <a:p>
            <a:pPr lvl="1"/>
            <a:r>
              <a:rPr lang="en-US" dirty="0" err="1" smtClean="0"/>
              <a:t>cp</a:t>
            </a:r>
            <a:r>
              <a:rPr lang="en-US" dirty="0" smtClean="0"/>
              <a:t>, </a:t>
            </a:r>
            <a:r>
              <a:rPr lang="en-US" dirty="0" err="1" smtClean="0"/>
              <a:t>rsync</a:t>
            </a:r>
            <a:endParaRPr lang="en-US" dirty="0" smtClean="0"/>
          </a:p>
          <a:p>
            <a:r>
              <a:rPr lang="en-US" dirty="0" smtClean="0"/>
              <a:t>User retrieves data from archive systems</a:t>
            </a:r>
          </a:p>
          <a:p>
            <a:pPr lvl="1"/>
            <a:r>
              <a:rPr lang="en-US" dirty="0" err="1"/>
              <a:t>scp</a:t>
            </a:r>
            <a:r>
              <a:rPr lang="en-US" dirty="0"/>
              <a:t>, </a:t>
            </a:r>
            <a:r>
              <a:rPr lang="en-US" dirty="0" err="1"/>
              <a:t>sftp</a:t>
            </a:r>
            <a:r>
              <a:rPr lang="en-US" dirty="0"/>
              <a:t>, </a:t>
            </a:r>
            <a:r>
              <a:rPr lang="en-US" dirty="0" err="1"/>
              <a:t>rsync</a:t>
            </a:r>
            <a:r>
              <a:rPr lang="en-US" dirty="0"/>
              <a:t>, </a:t>
            </a:r>
            <a:r>
              <a:rPr lang="en-US" dirty="0" err="1"/>
              <a:t>bbftp</a:t>
            </a:r>
            <a:r>
              <a:rPr lang="en-US" dirty="0"/>
              <a:t>, </a:t>
            </a:r>
            <a:r>
              <a:rPr lang="en-US" dirty="0" err="1" smtClean="0"/>
              <a:t>gridftp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C082127-8932-3145-A60A-FCE275667419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57308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Adding Stripe-Awareness</a:t>
            </a:r>
            <a:br>
              <a:rPr lang="en-US" smtClean="0"/>
            </a:br>
            <a:r>
              <a:rPr lang="en-US" smtClean="0"/>
              <a:t>(Simple!)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Find instances of open() using O_CREAT flag</a:t>
            </a:r>
          </a:p>
          <a:p>
            <a:pPr lvl="1"/>
            <a:r>
              <a:rPr lang="en-US" dirty="0" smtClean="0"/>
              <a:t>Striping needs to be specified at file creation</a:t>
            </a:r>
          </a:p>
          <a:p>
            <a:r>
              <a:rPr lang="en-US" dirty="0" smtClean="0"/>
              <a:t>Determine if target file is on </a:t>
            </a:r>
            <a:r>
              <a:rPr lang="en-US" dirty="0" err="1" smtClean="0"/>
              <a:t>Lustre</a:t>
            </a:r>
            <a:endParaRPr lang="en-US" dirty="0" smtClean="0"/>
          </a:p>
          <a:p>
            <a:pPr lvl="1"/>
            <a:r>
              <a:rPr lang="en-US" dirty="0" err="1" smtClean="0"/>
              <a:t>statfs</a:t>
            </a:r>
            <a:r>
              <a:rPr lang="en-US" dirty="0" smtClean="0"/>
              <a:t>() </a:t>
            </a:r>
            <a:r>
              <a:rPr lang="en-US" dirty="0" err="1" smtClean="0"/>
              <a:t>f_type</a:t>
            </a:r>
            <a:r>
              <a:rPr lang="en-US" dirty="0" smtClean="0"/>
              <a:t> == LL_SUPER_MAGIC</a:t>
            </a:r>
          </a:p>
          <a:p>
            <a:r>
              <a:rPr lang="en-US" dirty="0" smtClean="0"/>
              <a:t>Determine projected size of target file</a:t>
            </a:r>
          </a:p>
          <a:p>
            <a:pPr lvl="1"/>
            <a:r>
              <a:rPr lang="en-US" dirty="0" smtClean="0"/>
              <a:t>Complexity may be higher in some applications</a:t>
            </a:r>
          </a:p>
          <a:p>
            <a:pPr lvl="2"/>
            <a:r>
              <a:rPr lang="en-US" dirty="0" smtClean="0"/>
              <a:t>e.g. Must sum over individual file sizes during tar creation </a:t>
            </a:r>
          </a:p>
          <a:p>
            <a:r>
              <a:rPr lang="en-US" dirty="0" smtClean="0"/>
              <a:t>Compute desired </a:t>
            </a:r>
            <a:r>
              <a:rPr lang="en-US" dirty="0" smtClean="0">
                <a:solidFill>
                  <a:srgbClr val="FF0000"/>
                </a:solidFill>
              </a:rPr>
              <a:t>stripe count based on size</a:t>
            </a:r>
          </a:p>
          <a:p>
            <a:pPr lvl="1"/>
            <a:r>
              <a:rPr lang="en-US" dirty="0" smtClean="0"/>
              <a:t>Can preserve source striping with </a:t>
            </a:r>
            <a:r>
              <a:rPr lang="en-US" dirty="0" err="1" smtClean="0"/>
              <a:t>llapi_file_get_stripe</a:t>
            </a:r>
            <a:r>
              <a:rPr lang="en-US" dirty="0" smtClean="0"/>
              <a:t>()</a:t>
            </a:r>
          </a:p>
          <a:p>
            <a:r>
              <a:rPr lang="en-US" dirty="0" smtClean="0"/>
              <a:t>Switch open() to </a:t>
            </a:r>
            <a:r>
              <a:rPr lang="en-US" dirty="0" err="1" smtClean="0"/>
              <a:t>llapi_file_open</a:t>
            </a:r>
            <a:r>
              <a:rPr lang="en-US" dirty="0" smtClean="0"/>
              <a:t>() with stripe count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C082127-8932-3145-A60A-FCE275667419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84504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4 Host Parallel </a:t>
            </a:r>
            <a:r>
              <a:rPr lang="en-US" dirty="0" err="1" smtClean="0"/>
              <a:t>dd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Write</a:t>
            </a:r>
            <a:r>
              <a:rPr lang="en-US" dirty="0" smtClean="0"/>
              <a:t> Time</a:t>
            </a:r>
            <a:br>
              <a:rPr lang="en-US" dirty="0" smtClean="0"/>
            </a:br>
            <a:r>
              <a:rPr lang="en-US" dirty="0" smtClean="0"/>
              <a:t>(Different Offsets of Same File with Direct I/O)</a:t>
            </a:r>
            <a:endParaRPr lang="en-US" dirty="0"/>
          </a:p>
        </p:txBody>
      </p:sp>
      <p:pic>
        <p:nvPicPr>
          <p:cNvPr id="5" name="Content Placeholder 4" descr="write.gnu.pdf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017" r="-2017"/>
          <a:stretch>
            <a:fillRect/>
          </a:stretch>
        </p:blipFill>
        <p:spPr/>
      </p:pic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C082127-8932-3145-A60A-FCE275667419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987018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4 Host Parallel </a:t>
            </a:r>
            <a:r>
              <a:rPr lang="en-US" dirty="0" err="1" smtClean="0"/>
              <a:t>dd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Read</a:t>
            </a:r>
            <a:r>
              <a:rPr lang="en-US" dirty="0" smtClean="0"/>
              <a:t> Time</a:t>
            </a:r>
            <a:br>
              <a:rPr lang="en-US" dirty="0" smtClean="0"/>
            </a:br>
            <a:r>
              <a:rPr lang="en-US" dirty="0"/>
              <a:t>(Different Offsets of Same File with Direct I/O)</a:t>
            </a:r>
          </a:p>
        </p:txBody>
      </p:sp>
      <p:pic>
        <p:nvPicPr>
          <p:cNvPr id="5" name="Content Placeholder 4" descr="read.gnu.pdf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017" r="-2017"/>
          <a:stretch>
            <a:fillRect/>
          </a:stretch>
        </p:blipFill>
        <p:spPr/>
      </p:pic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C082127-8932-3145-A60A-FCE275667419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344920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Retools: Restriping Tools for Lustre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These particular results seem to indicate 1 stripe per 2-4 GBs may be best</a:t>
            </a:r>
          </a:p>
          <a:p>
            <a:pPr lvl="1"/>
            <a:r>
              <a:rPr lang="en-US" sz="2000" dirty="0" smtClean="0"/>
              <a:t>Probably needs further analysis</a:t>
            </a:r>
          </a:p>
          <a:p>
            <a:r>
              <a:rPr lang="en-US" sz="2400" dirty="0" smtClean="0"/>
              <a:t>Implemented set of stripe-aware tools</a:t>
            </a:r>
          </a:p>
          <a:p>
            <a:pPr lvl="1"/>
            <a:r>
              <a:rPr lang="en-US" sz="2000" dirty="0" smtClean="0"/>
              <a:t>Tools start with "m" for historical (and possibly future) purposes</a:t>
            </a:r>
          </a:p>
          <a:p>
            <a:pPr lvl="1"/>
            <a:r>
              <a:rPr lang="en-US" sz="2000" dirty="0" smtClean="0"/>
              <a:t>Basic activities covered</a:t>
            </a:r>
          </a:p>
          <a:p>
            <a:pPr lvl="2"/>
            <a:r>
              <a:rPr lang="en-US" sz="2000" dirty="0" smtClean="0"/>
              <a:t>Archival/Extraction: </a:t>
            </a:r>
            <a:r>
              <a:rPr lang="en-US" sz="2000" dirty="0" err="1" smtClean="0">
                <a:solidFill>
                  <a:srgbClr val="FF0000"/>
                </a:solidFill>
              </a:rPr>
              <a:t>mtar</a:t>
            </a:r>
            <a:endParaRPr lang="en-US" sz="2000" dirty="0" smtClean="0">
              <a:solidFill>
                <a:srgbClr val="FF0000"/>
              </a:solidFill>
            </a:endParaRPr>
          </a:p>
          <a:p>
            <a:pPr lvl="2"/>
            <a:r>
              <a:rPr lang="en-US" sz="2000" dirty="0" smtClean="0"/>
              <a:t>Compression/Decompression: </a:t>
            </a:r>
            <a:r>
              <a:rPr lang="en-US" sz="2000" dirty="0" smtClean="0">
                <a:solidFill>
                  <a:srgbClr val="FF0000"/>
                </a:solidFill>
              </a:rPr>
              <a:t>mbzip2/mbunzip2</a:t>
            </a:r>
            <a:r>
              <a:rPr lang="en-US" sz="2000" dirty="0" smtClean="0"/>
              <a:t>, </a:t>
            </a:r>
            <a:r>
              <a:rPr lang="en-US" sz="2000" dirty="0" err="1" smtClean="0">
                <a:solidFill>
                  <a:srgbClr val="FF0000"/>
                </a:solidFill>
              </a:rPr>
              <a:t>mgzip</a:t>
            </a:r>
            <a:r>
              <a:rPr lang="en-US" sz="2000" dirty="0" smtClean="0">
                <a:solidFill>
                  <a:srgbClr val="FF0000"/>
                </a:solidFill>
              </a:rPr>
              <a:t>/</a:t>
            </a:r>
            <a:r>
              <a:rPr lang="en-US" sz="2000" dirty="0" err="1" smtClean="0">
                <a:solidFill>
                  <a:srgbClr val="FF0000"/>
                </a:solidFill>
              </a:rPr>
              <a:t>mgunzip</a:t>
            </a:r>
            <a:endParaRPr lang="en-US" sz="2000" dirty="0" smtClean="0">
              <a:solidFill>
                <a:srgbClr val="FF0000"/>
              </a:solidFill>
            </a:endParaRPr>
          </a:p>
          <a:p>
            <a:pPr lvl="2"/>
            <a:r>
              <a:rPr lang="en-US" sz="2000" dirty="0" smtClean="0"/>
              <a:t>Local transfer: </a:t>
            </a:r>
            <a:r>
              <a:rPr lang="en-US" sz="2000" dirty="0" err="1" smtClean="0">
                <a:solidFill>
                  <a:srgbClr val="FF0000"/>
                </a:solidFill>
              </a:rPr>
              <a:t>mcp</a:t>
            </a:r>
            <a:r>
              <a:rPr lang="en-US" sz="2000" dirty="0" smtClean="0"/>
              <a:t>, </a:t>
            </a:r>
            <a:r>
              <a:rPr lang="en-US" sz="2000" dirty="0" err="1" smtClean="0">
                <a:solidFill>
                  <a:srgbClr val="FF0000"/>
                </a:solidFill>
              </a:rPr>
              <a:t>mrsync</a:t>
            </a:r>
            <a:endParaRPr lang="en-US" sz="2000" dirty="0" smtClean="0">
              <a:solidFill>
                <a:srgbClr val="FF0000"/>
              </a:solidFill>
            </a:endParaRPr>
          </a:p>
          <a:p>
            <a:pPr lvl="2"/>
            <a:r>
              <a:rPr lang="en-US" sz="2000" dirty="0" smtClean="0"/>
              <a:t>Remote transfer: </a:t>
            </a:r>
            <a:r>
              <a:rPr lang="en-US" sz="2000" dirty="0" err="1" smtClean="0">
                <a:solidFill>
                  <a:srgbClr val="FF0000"/>
                </a:solidFill>
              </a:rPr>
              <a:t>mrsync</a:t>
            </a:r>
            <a:endParaRPr lang="en-US" sz="2000" dirty="0" smtClean="0">
              <a:solidFill>
                <a:srgbClr val="FF0000"/>
              </a:solidFill>
            </a:endParaRPr>
          </a:p>
          <a:p>
            <a:pPr lvl="1"/>
            <a:r>
              <a:rPr lang="en-US" sz="2000" dirty="0" smtClean="0"/>
              <a:t>Striping policy</a:t>
            </a:r>
          </a:p>
          <a:p>
            <a:pPr lvl="2"/>
            <a:r>
              <a:rPr lang="en-US" sz="2000" dirty="0" smtClean="0"/>
              <a:t>Originally set at 1 stripe per GB (graphs </a:t>
            </a:r>
            <a:r>
              <a:rPr lang="en-US" sz="2000" dirty="0" err="1" smtClean="0"/>
              <a:t>schmaphs</a:t>
            </a:r>
            <a:r>
              <a:rPr lang="en-US" sz="2000" dirty="0" smtClean="0"/>
              <a:t>!)</a:t>
            </a:r>
          </a:p>
          <a:p>
            <a:pPr lvl="2"/>
            <a:r>
              <a:rPr lang="en-US" sz="2000" dirty="0" smtClean="0"/>
              <a:t>Before any analysis based on "gut feeling" of staff members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C082127-8932-3145-A60A-FCE275667419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777158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Bzip2/Bunzip2 Execution Times</a:t>
            </a:r>
            <a:br>
              <a:rPr lang="en-US" dirty="0" smtClean="0"/>
            </a:br>
            <a:r>
              <a:rPr lang="en-US" dirty="0" smtClean="0"/>
              <a:t>(1 Source File with 1 Stripe) </a:t>
            </a:r>
            <a:endParaRPr lang="en-US" dirty="0"/>
          </a:p>
        </p:txBody>
      </p:sp>
      <p:pic>
        <p:nvPicPr>
          <p:cNvPr id="5" name="Content Placeholder 4" descr="bzip2.gnu.pdf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017" r="-2017"/>
          <a:stretch>
            <a:fillRect/>
          </a:stretch>
        </p:blipFill>
        <p:spPr/>
      </p:pic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C082127-8932-3145-A60A-FCE275667419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28348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Gzip</a:t>
            </a:r>
            <a:r>
              <a:rPr lang="en-US" dirty="0" smtClean="0"/>
              <a:t>/</a:t>
            </a:r>
            <a:r>
              <a:rPr lang="en-US" dirty="0" err="1" smtClean="0"/>
              <a:t>Gunzip</a:t>
            </a:r>
            <a:r>
              <a:rPr lang="en-US" dirty="0" smtClean="0"/>
              <a:t> Execution Times</a:t>
            </a:r>
            <a:br>
              <a:rPr lang="en-US" dirty="0" smtClean="0"/>
            </a:br>
            <a:r>
              <a:rPr lang="en-US" dirty="0" smtClean="0"/>
              <a:t>(1 Source File with 1 Stripe)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C082127-8932-3145-A60A-FCE275667419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  <p:pic>
        <p:nvPicPr>
          <p:cNvPr id="7" name="Content Placeholder 6" descr="gzip.gnu.pdf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017" r="-2017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112835570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Rsync</a:t>
            </a:r>
            <a:r>
              <a:rPr lang="en-US" dirty="0" smtClean="0"/>
              <a:t> Execution Times</a:t>
            </a:r>
            <a:br>
              <a:rPr lang="en-US" dirty="0" smtClean="0"/>
            </a:br>
            <a:r>
              <a:rPr lang="en-US" dirty="0" smtClean="0"/>
              <a:t>(1 Source File with 1 Stripe)</a:t>
            </a:r>
            <a:endParaRPr lang="en-US" dirty="0"/>
          </a:p>
        </p:txBody>
      </p:sp>
      <p:pic>
        <p:nvPicPr>
          <p:cNvPr id="5" name="Content Placeholder 4" descr="rsync.gnu.pdf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017" r="-2017"/>
          <a:stretch>
            <a:fillRect/>
          </a:stretch>
        </p:blipFill>
        <p:spPr/>
      </p:pic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C082127-8932-3145-A60A-FCE275667419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442712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Tar Create/Extract Execution Times</a:t>
            </a:r>
            <a:br>
              <a:rPr lang="en-US" dirty="0" smtClean="0"/>
            </a:br>
            <a:r>
              <a:rPr lang="en-US" dirty="0" smtClean="0"/>
              <a:t>(1 Source File with 1 Stripe)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C082127-8932-3145-A60A-FCE275667419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  <p:pic>
        <p:nvPicPr>
          <p:cNvPr id="9" name="Content Placeholder 8" descr="tar.gnu.pdf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017" r="-2017"/>
          <a:stretch>
            <a:fillRect/>
          </a:stretch>
        </p:blipFill>
        <p:spPr>
          <a:xfrm>
            <a:off x="177800" y="1086483"/>
            <a:ext cx="8813800" cy="5083175"/>
          </a:xfrm>
        </p:spPr>
      </p:pic>
    </p:spTree>
    <p:extLst>
      <p:ext uri="{BB962C8B-B14F-4D97-AF65-F5344CB8AC3E}">
        <p14:creationId xmlns:p14="http://schemas.microsoft.com/office/powerpoint/2010/main" val="382326696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Stripe-Awareness: A Good First Step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Can keep default stripe count low for more common small files</a:t>
            </a:r>
          </a:p>
          <a:p>
            <a:pPr lvl="1"/>
            <a:r>
              <a:rPr lang="en-US" dirty="0" smtClean="0"/>
              <a:t>Reduced OST contention and wasted space</a:t>
            </a:r>
          </a:p>
          <a:p>
            <a:r>
              <a:rPr lang="en-US" dirty="0" smtClean="0"/>
              <a:t>Large files will automatically use more stripes as they are manipulated by standard system tools</a:t>
            </a:r>
          </a:p>
          <a:p>
            <a:pPr lvl="1"/>
            <a:r>
              <a:rPr lang="en-US" dirty="0" smtClean="0"/>
              <a:t>User computations will transparently achieve higher performance</a:t>
            </a:r>
          </a:p>
          <a:p>
            <a:pPr lvl="1"/>
            <a:r>
              <a:rPr lang="en-US" dirty="0" smtClean="0"/>
              <a:t>OST utilization will be kept in better balance</a:t>
            </a:r>
          </a:p>
          <a:p>
            <a:r>
              <a:rPr lang="en-US" dirty="0"/>
              <a:t>M</a:t>
            </a:r>
            <a:r>
              <a:rPr lang="en-US" dirty="0" smtClean="0"/>
              <a:t>odest performance gains for tools themselves</a:t>
            </a:r>
          </a:p>
          <a:p>
            <a:r>
              <a:rPr lang="en-US" dirty="0" smtClean="0"/>
              <a:t>But...</a:t>
            </a:r>
          </a:p>
          <a:p>
            <a:pPr lvl="1"/>
            <a:r>
              <a:rPr lang="en-US" dirty="0" smtClean="0"/>
              <a:t>Standard </a:t>
            </a:r>
            <a:r>
              <a:rPr lang="en-US" dirty="0"/>
              <a:t>system tool performance still nowhere near raw </a:t>
            </a:r>
            <a:r>
              <a:rPr lang="en-US" dirty="0" err="1"/>
              <a:t>Lustre</a:t>
            </a:r>
            <a:r>
              <a:rPr lang="en-US" dirty="0"/>
              <a:t> I/O </a:t>
            </a:r>
            <a:r>
              <a:rPr lang="en-US" dirty="0" smtClean="0"/>
              <a:t>rates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C082127-8932-3145-A60A-FCE275667419}" type="slidenum">
              <a:rPr lang="en-US" smtClean="0"/>
              <a:pPr>
                <a:defRPr/>
              </a:pPr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76464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Introduction</a:t>
            </a:r>
            <a:endParaRPr lang="en-US" dirty="0"/>
          </a:p>
        </p:txBody>
      </p:sp>
      <p:sp>
        <p:nvSpPr>
          <p:cNvPr id="1843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Lustre</a:t>
            </a:r>
            <a:r>
              <a:rPr lang="en-US" dirty="0" smtClean="0"/>
              <a:t> has great performance...</a:t>
            </a:r>
          </a:p>
          <a:p>
            <a:pPr lvl="1"/>
            <a:r>
              <a:rPr lang="en-US" dirty="0" smtClean="0"/>
              <a:t>...If you know how to use it</a:t>
            </a:r>
          </a:p>
          <a:p>
            <a:r>
              <a:rPr lang="en-US" dirty="0" smtClean="0"/>
              <a:t>Standard system tools employed by users to manipulate files do not know how to use it</a:t>
            </a:r>
          </a:p>
          <a:p>
            <a:pPr lvl="1"/>
            <a:r>
              <a:rPr lang="en-US" dirty="0" smtClean="0"/>
              <a:t>Do not take striping into consideration</a:t>
            </a:r>
          </a:p>
          <a:p>
            <a:pPr lvl="2"/>
            <a:r>
              <a:rPr lang="en-US" dirty="0" smtClean="0"/>
              <a:t>Files end up on too few or too many stripes</a:t>
            </a:r>
          </a:p>
          <a:p>
            <a:pPr lvl="1"/>
            <a:r>
              <a:rPr lang="en-US" dirty="0" smtClean="0"/>
              <a:t>Not enough parallelism to keep </a:t>
            </a:r>
            <a:r>
              <a:rPr lang="en-US" dirty="0" err="1" smtClean="0"/>
              <a:t>Lustre</a:t>
            </a:r>
            <a:r>
              <a:rPr lang="en-US" dirty="0" smtClean="0"/>
              <a:t> busy</a:t>
            </a:r>
          </a:p>
          <a:p>
            <a:pPr lvl="2"/>
            <a:r>
              <a:rPr lang="en-US" dirty="0" smtClean="0"/>
              <a:t>File operations achieve fraction of available I/O bandwidth</a:t>
            </a:r>
          </a:p>
          <a:p>
            <a:r>
              <a:rPr lang="en-US" dirty="0" smtClean="0"/>
              <a:t>Subject of this talk</a:t>
            </a:r>
            <a:endParaRPr lang="en-US" dirty="0" smtClean="0"/>
          </a:p>
          <a:p>
            <a:pPr lvl="1"/>
            <a:r>
              <a:rPr lang="en-US" dirty="0" smtClean="0"/>
              <a:t>Modify standard tools to more appropriately support </a:t>
            </a:r>
            <a:r>
              <a:rPr lang="en-US" dirty="0" err="1" smtClean="0"/>
              <a:t>Lustre</a:t>
            </a:r>
            <a:endParaRPr lang="en-US" dirty="0" smtClean="0"/>
          </a:p>
          <a:p>
            <a:pPr lvl="2"/>
            <a:r>
              <a:rPr lang="en-US" dirty="0" smtClean="0"/>
              <a:t>Stripe-aware system tools</a:t>
            </a:r>
          </a:p>
          <a:p>
            <a:pPr lvl="2"/>
            <a:r>
              <a:rPr lang="en-US" dirty="0" smtClean="0"/>
              <a:t>High performance system tools</a:t>
            </a:r>
            <a:endParaRPr lang="en-US" dirty="0" smtClean="0"/>
          </a:p>
          <a:p>
            <a:pPr lvl="1"/>
            <a:endParaRPr lang="en-US" dirty="0" smtClean="0"/>
          </a:p>
        </p:txBody>
      </p:sp>
      <p:sp>
        <p:nvSpPr>
          <p:cNvPr id="18436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z="800">
                <a:solidFill>
                  <a:srgbClr val="666666"/>
                </a:solidFill>
                <a:latin typeface="55 Helvetica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800">
                <a:solidFill>
                  <a:srgbClr val="666666"/>
                </a:solidFill>
                <a:latin typeface="55 Helvetica Roman" charset="0"/>
                <a:ea typeface="ＭＳ Ｐゴシック" charset="0"/>
              </a:defRPr>
            </a:lvl2pPr>
            <a:lvl3pPr marL="1143000" indent="-228600">
              <a:defRPr sz="800">
                <a:solidFill>
                  <a:srgbClr val="666666"/>
                </a:solidFill>
                <a:latin typeface="55 Helvetica Roman" charset="0"/>
                <a:ea typeface="ＭＳ Ｐゴシック" charset="0"/>
              </a:defRPr>
            </a:lvl3pPr>
            <a:lvl4pPr marL="1600200" indent="-228600">
              <a:defRPr sz="800">
                <a:solidFill>
                  <a:srgbClr val="666666"/>
                </a:solidFill>
                <a:latin typeface="55 Helvetica Roman" charset="0"/>
                <a:ea typeface="ＭＳ Ｐゴシック" charset="0"/>
              </a:defRPr>
            </a:lvl4pPr>
            <a:lvl5pPr marL="2057400" indent="-228600">
              <a:defRPr sz="800">
                <a:solidFill>
                  <a:srgbClr val="666666"/>
                </a:solidFill>
                <a:latin typeface="55 Helvetica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rgbClr val="666666"/>
                </a:solidFill>
                <a:latin typeface="55 Helvetica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rgbClr val="666666"/>
                </a:solidFill>
                <a:latin typeface="55 Helvetica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rgbClr val="666666"/>
                </a:solidFill>
                <a:latin typeface="55 Helvetica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rgbClr val="666666"/>
                </a:solidFill>
                <a:latin typeface="55 Helvetica Roman" charset="0"/>
                <a:ea typeface="ＭＳ Ｐゴシック" charset="0"/>
              </a:defRPr>
            </a:lvl9pPr>
          </a:lstStyle>
          <a:p>
            <a:fld id="{678CE3D2-B72E-DD44-8B8E-169DF578B738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155700" y="2119313"/>
            <a:ext cx="6804025" cy="1412875"/>
          </a:xfrm>
        </p:spPr>
        <p:txBody>
          <a:bodyPr/>
          <a:lstStyle/>
          <a:p>
            <a:r>
              <a:rPr lang="en-US" dirty="0" smtClean="0">
                <a:latin typeface="Helvetica" charset="0"/>
                <a:ea typeface="ＭＳ Ｐゴシック" charset="0"/>
              </a:rPr>
              <a:t>High Performance System Tools</a:t>
            </a:r>
            <a:endParaRPr lang="en-US" dirty="0">
              <a:latin typeface="Helvetica" charset="0"/>
              <a:ea typeface="ＭＳ Ｐゴシック" charset="0"/>
            </a:endParaRPr>
          </a:p>
        </p:txBody>
      </p:sp>
      <p:sp>
        <p:nvSpPr>
          <p:cNvPr id="15362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sz="2000" dirty="0"/>
          </a:p>
          <a:p>
            <a:r>
              <a:rPr lang="en-US" dirty="0" smtClean="0">
                <a:latin typeface="Helvetica" charset="0"/>
                <a:ea typeface="ＭＳ Ｐゴシック" charset="0"/>
              </a:rPr>
              <a:t>Part 2/2</a:t>
            </a:r>
            <a:endParaRPr lang="en-US" dirty="0">
              <a:latin typeface="Helvetica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469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High Performance Tools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Problem: Standard system tools don't know how to take advantage of </a:t>
            </a:r>
            <a:r>
              <a:rPr lang="en-US" dirty="0" err="1" smtClean="0"/>
              <a:t>Lustre's</a:t>
            </a:r>
            <a:r>
              <a:rPr lang="en-US" dirty="0" smtClean="0"/>
              <a:t> high bandwidth</a:t>
            </a:r>
          </a:p>
          <a:p>
            <a:pPr lvl="1"/>
            <a:r>
              <a:rPr lang="en-US" dirty="0" smtClean="0"/>
              <a:t>Use single thread of execution, which cannot keep single system I/O bandwidth fully utilized</a:t>
            </a:r>
          </a:p>
          <a:p>
            <a:pPr lvl="1"/>
            <a:r>
              <a:rPr lang="en-US" dirty="0" smtClean="0"/>
              <a:t>Rely on operating system buffer cache, which becomes bottleneck</a:t>
            </a:r>
          </a:p>
          <a:p>
            <a:pPr lvl="1"/>
            <a:r>
              <a:rPr lang="en-US" dirty="0" smtClean="0"/>
              <a:t>Forego parallelism in favor of simplicity by using sequential reads and writes</a:t>
            </a:r>
          </a:p>
          <a:p>
            <a:pPr lvl="1"/>
            <a:r>
              <a:rPr lang="en-US" dirty="0" smtClean="0"/>
              <a:t>Operate on one host, where single system bottlenecks limit max performance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C082127-8932-3145-A60A-FCE275667419}" type="slidenum">
              <a:rPr lang="en-US" smtClean="0"/>
              <a:pPr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13133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High Performance Tools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Problem: Standard system tools don't know how to take advantage of </a:t>
            </a:r>
            <a:r>
              <a:rPr lang="en-US" dirty="0" err="1" smtClean="0"/>
              <a:t>Lustre's</a:t>
            </a:r>
            <a:r>
              <a:rPr lang="en-US" dirty="0" smtClean="0"/>
              <a:t> high bandwidth</a:t>
            </a:r>
          </a:p>
          <a:p>
            <a:pPr lvl="1"/>
            <a:r>
              <a:rPr lang="en-US" dirty="0" smtClean="0"/>
              <a:t>Use single thread of execution, which cannot keep single system I/O bandwidth fully utilized</a:t>
            </a:r>
          </a:p>
          <a:p>
            <a:pPr lvl="1"/>
            <a:r>
              <a:rPr lang="en-US" dirty="0"/>
              <a:t>R</a:t>
            </a:r>
            <a:r>
              <a:rPr lang="en-US" dirty="0" smtClean="0"/>
              <a:t>ely on operating system buffer cache, which becomes bottleneck</a:t>
            </a:r>
          </a:p>
          <a:p>
            <a:pPr lvl="1"/>
            <a:r>
              <a:rPr lang="en-US" dirty="0" smtClean="0"/>
              <a:t>Forego parallelism in favor of simplicity by using sequential reads and writes</a:t>
            </a:r>
          </a:p>
          <a:p>
            <a:pPr lvl="1"/>
            <a:r>
              <a:rPr lang="en-US" dirty="0" smtClean="0"/>
              <a:t>Operate on one host, where single system bottlenecks limit max performance</a:t>
            </a:r>
          </a:p>
          <a:p>
            <a:r>
              <a:rPr lang="en-US" dirty="0">
                <a:solidFill>
                  <a:srgbClr val="FF0000"/>
                </a:solidFill>
              </a:rPr>
              <a:t>Solution: Enhance commonly used system tools with this knowledge</a:t>
            </a:r>
            <a:r>
              <a:rPr lang="en-US" dirty="0" smtClean="0">
                <a:solidFill>
                  <a:srgbClr val="FF0000"/>
                </a:solidFill>
              </a:rPr>
              <a:t>!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C082127-8932-3145-A60A-FCE275667419}" type="slidenum">
              <a:rPr lang="en-US" smtClean="0"/>
              <a:pPr>
                <a:defRPr/>
              </a:pPr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219946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Increasing Tool Performance Beyond Striping</a:t>
            </a:r>
            <a:br>
              <a:rPr lang="en-US" dirty="0" smtClean="0"/>
            </a:br>
            <a:r>
              <a:rPr lang="en-US" dirty="0" smtClean="0"/>
              <a:t>(Complex!)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Use multiple threads to keep single host busy</a:t>
            </a:r>
          </a:p>
          <a:p>
            <a:r>
              <a:rPr lang="en-US" dirty="0" smtClean="0"/>
              <a:t>Use direct I/O to bypass buffer cache</a:t>
            </a:r>
          </a:p>
          <a:p>
            <a:r>
              <a:rPr lang="en-US" dirty="0" smtClean="0"/>
              <a:t>Use asynchronous I/O to overlap reads/writes</a:t>
            </a:r>
          </a:p>
          <a:p>
            <a:r>
              <a:rPr lang="en-US" dirty="0" smtClean="0"/>
              <a:t>Use multiple hosts for aggregate bandwidth</a:t>
            </a:r>
          </a:p>
          <a:p>
            <a:r>
              <a:rPr lang="en-US" dirty="0" smtClean="0"/>
              <a:t>Large files reduce effectiveness of parallelism</a:t>
            </a:r>
          </a:p>
          <a:p>
            <a:pPr lvl="1"/>
            <a:r>
              <a:rPr lang="en-US" dirty="0" smtClean="0"/>
              <a:t>Split processing of files into parallelizable chunks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C082127-8932-3145-A60A-FCE275667419}" type="slidenum">
              <a:rPr lang="en-US" smtClean="0"/>
              <a:pPr>
                <a:defRPr/>
              </a:pPr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06701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High Performance </a:t>
            </a:r>
            <a:r>
              <a:rPr lang="en-US" dirty="0" err="1" smtClean="0"/>
              <a:t>Cp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(The rest are left as exercises for the reader!)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Mcp</a:t>
            </a:r>
            <a:r>
              <a:rPr lang="en-US" dirty="0" smtClean="0"/>
              <a:t>: the original (and still the best!) "m" </a:t>
            </a:r>
            <a:r>
              <a:rPr lang="en-US" dirty="0" err="1" smtClean="0"/>
              <a:t>util</a:t>
            </a:r>
            <a:endParaRPr lang="en-US" dirty="0" smtClean="0"/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M</a:t>
            </a:r>
            <a:r>
              <a:rPr lang="en-US" dirty="0" smtClean="0"/>
              <a:t>ulti-threaded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M</a:t>
            </a:r>
            <a:r>
              <a:rPr lang="en-US" dirty="0" smtClean="0"/>
              <a:t>ulti-node</a:t>
            </a:r>
          </a:p>
          <a:p>
            <a:r>
              <a:rPr lang="en-US" dirty="0" smtClean="0"/>
              <a:t>Original </a:t>
            </a:r>
            <a:r>
              <a:rPr lang="en-US" dirty="0"/>
              <a:t>s</a:t>
            </a:r>
            <a:r>
              <a:rPr lang="en-US" dirty="0" smtClean="0"/>
              <a:t>ingle-threaded </a:t>
            </a:r>
            <a:r>
              <a:rPr lang="en-US" dirty="0" err="1" smtClean="0"/>
              <a:t>cp</a:t>
            </a:r>
            <a:r>
              <a:rPr lang="en-US" dirty="0" smtClean="0"/>
              <a:t> behavior</a:t>
            </a:r>
          </a:p>
          <a:p>
            <a:pPr lvl="1"/>
            <a:r>
              <a:rPr lang="en-US" dirty="0" smtClean="0"/>
              <a:t>Depth-first search</a:t>
            </a:r>
          </a:p>
          <a:p>
            <a:pPr lvl="1"/>
            <a:r>
              <a:rPr lang="en-US" dirty="0" smtClean="0"/>
              <a:t>Directories are created with write/search permissions before contents copied</a:t>
            </a:r>
          </a:p>
          <a:p>
            <a:pPr lvl="1"/>
            <a:r>
              <a:rPr lang="en-US" dirty="0" smtClean="0"/>
              <a:t>Directory permissions restored after </a:t>
            </a:r>
            <a:r>
              <a:rPr lang="en-US" dirty="0" err="1" smtClean="0"/>
              <a:t>subtree</a:t>
            </a:r>
            <a:r>
              <a:rPr lang="en-US" dirty="0" smtClean="0"/>
              <a:t> copied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C082127-8932-3145-A60A-FCE275667419}" type="slidenum">
              <a:rPr lang="en-US" smtClean="0"/>
              <a:pPr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322976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Multi-Threaded Parallelization of </a:t>
            </a:r>
            <a:r>
              <a:rPr lang="en-US" dirty="0" err="1"/>
              <a:t>C</a:t>
            </a:r>
            <a:r>
              <a:rPr lang="en-US" dirty="0" err="1" smtClean="0"/>
              <a:t>p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(via </a:t>
            </a:r>
            <a:r>
              <a:rPr lang="en-US" dirty="0" err="1" smtClean="0"/>
              <a:t>OpenMP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Traversal thread</a:t>
            </a:r>
          </a:p>
          <a:p>
            <a:pPr lvl="1"/>
            <a:r>
              <a:rPr lang="en-US" sz="2000" dirty="0" smtClean="0"/>
              <a:t>Original </a:t>
            </a:r>
            <a:r>
              <a:rPr lang="en-US" sz="2000" dirty="0" err="1" smtClean="0"/>
              <a:t>cp</a:t>
            </a:r>
            <a:r>
              <a:rPr lang="en-US" sz="2000" dirty="0" smtClean="0"/>
              <a:t> behavior except when regular file encountered</a:t>
            </a:r>
          </a:p>
          <a:p>
            <a:pPr lvl="2"/>
            <a:r>
              <a:rPr lang="en-US" sz="2000" dirty="0" smtClean="0"/>
              <a:t>Create copy task and push onto semaphore-protected task queue</a:t>
            </a:r>
          </a:p>
          <a:p>
            <a:pPr lvl="2"/>
            <a:r>
              <a:rPr lang="en-US" sz="2000" dirty="0" smtClean="0"/>
              <a:t>Pop open queue indicating file has been opened</a:t>
            </a:r>
          </a:p>
          <a:p>
            <a:pPr lvl="2"/>
            <a:r>
              <a:rPr lang="en-US" sz="2000" dirty="0" smtClean="0"/>
              <a:t>Set permissions and ACLs</a:t>
            </a:r>
          </a:p>
          <a:p>
            <a:r>
              <a:rPr lang="en-US" sz="2400" dirty="0" smtClean="0"/>
              <a:t>Worker threads</a:t>
            </a:r>
          </a:p>
          <a:p>
            <a:pPr lvl="1"/>
            <a:r>
              <a:rPr lang="en-US" sz="2000" dirty="0" smtClean="0"/>
              <a:t>Pop task from task queue</a:t>
            </a:r>
          </a:p>
          <a:p>
            <a:pPr lvl="1"/>
            <a:r>
              <a:rPr lang="en-US" sz="2000" dirty="0" smtClean="0"/>
              <a:t>Open file and push notification onto open queue</a:t>
            </a:r>
          </a:p>
          <a:p>
            <a:pPr lvl="2"/>
            <a:r>
              <a:rPr lang="en-US" sz="2000" dirty="0" smtClean="0"/>
              <a:t>Directory permissions and ACLs are irrelevant once file is opened</a:t>
            </a:r>
          </a:p>
          <a:p>
            <a:pPr lvl="1"/>
            <a:r>
              <a:rPr lang="en-US" sz="2000" dirty="0" smtClean="0"/>
              <a:t>Perform copy</a:t>
            </a:r>
          </a:p>
          <a:p>
            <a:r>
              <a:rPr lang="en-US" sz="2400" dirty="0"/>
              <a:t>M</a:t>
            </a:r>
            <a:r>
              <a:rPr lang="en-US" sz="2400" dirty="0" smtClean="0"/>
              <a:t>ulti-node capability</a:t>
            </a:r>
          </a:p>
          <a:p>
            <a:pPr lvl="1"/>
            <a:r>
              <a:rPr lang="en-US" sz="2000" dirty="0" smtClean="0"/>
              <a:t>Manager node and worker nodes with TCP or MPI threads handling distribution of tasks between traversal thread and worker threads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C082127-8932-3145-A60A-FCE275667419}" type="slidenum">
              <a:rPr lang="en-US" smtClean="0"/>
              <a:pPr/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293208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Adding Multi-Threading/Buffer Management</a:t>
            </a:r>
            <a:br>
              <a:rPr lang="en-US" dirty="0" smtClean="0"/>
            </a:br>
            <a:r>
              <a:rPr lang="en-US" dirty="0" smtClean="0"/>
              <a:t>(64x1GB)</a:t>
            </a:r>
            <a:endParaRPr lang="en-US" dirty="0"/>
          </a:p>
        </p:txBody>
      </p:sp>
      <p:pic>
        <p:nvPicPr>
          <p:cNvPr id="5" name="Content Placeholder 4" descr="64.pdf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017" r="-2017"/>
          <a:stretch>
            <a:fillRect/>
          </a:stretch>
        </p:blipFill>
        <p:spPr/>
      </p:pic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C082127-8932-3145-A60A-FCE275667419}" type="slidenum">
              <a:rPr lang="en-US" smtClean="0"/>
              <a:pPr>
                <a:defRPr/>
              </a:pPr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815495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Adding Double Buffering via Asynchronous I/O</a:t>
            </a:r>
            <a:br>
              <a:rPr lang="en-US" dirty="0" smtClean="0"/>
            </a:br>
            <a:r>
              <a:rPr lang="en-US" dirty="0" smtClean="0"/>
              <a:t>(64x1GB)</a:t>
            </a:r>
            <a:endParaRPr lang="en-US" dirty="0"/>
          </a:p>
        </p:txBody>
      </p:sp>
      <p:pic>
        <p:nvPicPr>
          <p:cNvPr id="5" name="Content Placeholder 4" descr="64.pdf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017" r="-2017"/>
          <a:stretch>
            <a:fillRect/>
          </a:stretch>
        </p:blipFill>
        <p:spPr/>
      </p:pic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C082127-8932-3145-A60A-FCE275667419}" type="slidenum">
              <a:rPr lang="en-US" smtClean="0"/>
              <a:pPr>
                <a:defRPr/>
              </a:pPr>
              <a:t>27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517514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Adding Multi-Node Support via TCP/MPI</a:t>
            </a:r>
            <a:br>
              <a:rPr lang="en-US" dirty="0" smtClean="0"/>
            </a:br>
            <a:r>
              <a:rPr lang="en-US" dirty="0" smtClean="0"/>
              <a:t>(64x1GB)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C082127-8932-3145-A60A-FCE275667419}" type="slidenum">
              <a:rPr lang="en-US" smtClean="0"/>
              <a:pPr>
                <a:defRPr/>
              </a:pPr>
              <a:t>28</a:t>
            </a:fld>
            <a:endParaRPr lang="en-US" dirty="0"/>
          </a:p>
        </p:txBody>
      </p:sp>
      <p:pic>
        <p:nvPicPr>
          <p:cNvPr id="9" name="Content Placeholder 8" descr="64.pdf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017" r="-2017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167787563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Adding Split-File Support</a:t>
            </a:r>
            <a:br>
              <a:rPr lang="en-US" dirty="0" smtClean="0"/>
            </a:br>
            <a:r>
              <a:rPr lang="en-US" dirty="0" smtClean="0"/>
              <a:t>(1x128GB)</a:t>
            </a:r>
            <a:endParaRPr lang="en-US" dirty="0"/>
          </a:p>
        </p:txBody>
      </p:sp>
      <p:pic>
        <p:nvPicPr>
          <p:cNvPr id="5" name="Content Placeholder 4" descr="128.pdf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017" r="-2017"/>
          <a:stretch>
            <a:fillRect/>
          </a:stretch>
        </p:blipFill>
        <p:spPr/>
      </p:pic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C082127-8932-3145-A60A-FCE275667419}" type="slidenum">
              <a:rPr lang="en-US" smtClean="0"/>
              <a:pPr>
                <a:defRPr/>
              </a:pPr>
              <a:t>29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91906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155700" y="2119313"/>
            <a:ext cx="6804025" cy="1412875"/>
          </a:xfrm>
        </p:spPr>
        <p:txBody>
          <a:bodyPr/>
          <a:lstStyle/>
          <a:p>
            <a:r>
              <a:rPr lang="en-US" dirty="0" smtClean="0">
                <a:latin typeface="Helvetica" charset="0"/>
                <a:ea typeface="ＭＳ Ｐゴシック" charset="0"/>
              </a:rPr>
              <a:t>Stripe-Aware System Tools</a:t>
            </a:r>
            <a:endParaRPr lang="en-US" dirty="0">
              <a:latin typeface="Helvetica" charset="0"/>
              <a:ea typeface="ＭＳ Ｐゴシック" charset="0"/>
            </a:endParaRPr>
          </a:p>
        </p:txBody>
      </p:sp>
      <p:sp>
        <p:nvSpPr>
          <p:cNvPr id="15362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sz="2000" dirty="0"/>
          </a:p>
          <a:p>
            <a:r>
              <a:rPr lang="en-US" dirty="0" smtClean="0">
                <a:latin typeface="Helvetica" charset="0"/>
                <a:ea typeface="ＭＳ Ｐゴシック" charset="0"/>
              </a:rPr>
              <a:t>Part 1/2</a:t>
            </a:r>
            <a:endParaRPr lang="en-US" dirty="0">
              <a:latin typeface="Helvetica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5155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Mcp Results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Cp</a:t>
            </a:r>
            <a:r>
              <a:rPr lang="en-US" dirty="0" smtClean="0"/>
              <a:t> performance now more in line with that of </a:t>
            </a:r>
            <a:r>
              <a:rPr lang="en-US" dirty="0" err="1" smtClean="0"/>
              <a:t>Lustre</a:t>
            </a:r>
            <a:endParaRPr lang="en-US" dirty="0" smtClean="0"/>
          </a:p>
          <a:p>
            <a:pPr lvl="1"/>
            <a:r>
              <a:rPr lang="en-US" dirty="0" smtClean="0"/>
              <a:t>10x/27x of original </a:t>
            </a:r>
            <a:r>
              <a:rPr lang="en-US" dirty="0" err="1" smtClean="0"/>
              <a:t>cp</a:t>
            </a:r>
            <a:r>
              <a:rPr lang="en-US" dirty="0" smtClean="0"/>
              <a:t> on 1/16 nodes</a:t>
            </a:r>
          </a:p>
          <a:p>
            <a:pPr lvl="1"/>
            <a:r>
              <a:rPr lang="en-US" dirty="0" smtClean="0"/>
              <a:t>72% of peak based on (old) 6.6 GB/s max read/write</a:t>
            </a:r>
          </a:p>
          <a:p>
            <a:r>
              <a:rPr lang="en-US" dirty="0" smtClean="0"/>
              <a:t>Side benefit: fast restriping</a:t>
            </a:r>
          </a:p>
          <a:p>
            <a:pPr lvl="1"/>
            <a:r>
              <a:rPr lang="en-US" dirty="0" smtClean="0"/>
              <a:t>Only </a:t>
            </a:r>
            <a:r>
              <a:rPr lang="en-US" dirty="0"/>
              <a:t>way to restripe </a:t>
            </a:r>
            <a:r>
              <a:rPr lang="en-US" dirty="0" smtClean="0"/>
              <a:t>files is </a:t>
            </a:r>
            <a:r>
              <a:rPr lang="en-US" dirty="0"/>
              <a:t>to </a:t>
            </a:r>
            <a:r>
              <a:rPr lang="en-US" dirty="0" smtClean="0"/>
              <a:t>copy</a:t>
            </a:r>
          </a:p>
          <a:p>
            <a:pPr lvl="1"/>
            <a:r>
              <a:rPr lang="en-US" dirty="0" err="1" smtClean="0"/>
              <a:t>Mcp</a:t>
            </a:r>
            <a:r>
              <a:rPr lang="en-US" dirty="0" smtClean="0"/>
              <a:t> does fast copies and is stripe-aware!</a:t>
            </a:r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C082127-8932-3145-A60A-FCE275667419}" type="slidenum">
              <a:rPr lang="en-US" smtClean="0"/>
              <a:pPr/>
              <a:t>30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02105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Modified standard system tools commonly found in user workflows to better support </a:t>
            </a:r>
            <a:r>
              <a:rPr lang="en-US" dirty="0" err="1" smtClean="0"/>
              <a:t>Lustre</a:t>
            </a:r>
            <a:endParaRPr lang="en-US" dirty="0" smtClean="0"/>
          </a:p>
          <a:p>
            <a:pPr lvl="1"/>
            <a:r>
              <a:rPr lang="en-US" dirty="0" smtClean="0"/>
              <a:t>Stripe-aware tools</a:t>
            </a:r>
          </a:p>
          <a:p>
            <a:pPr lvl="1"/>
            <a:r>
              <a:rPr lang="en-US" dirty="0" smtClean="0"/>
              <a:t>High performance tools</a:t>
            </a:r>
          </a:p>
          <a:p>
            <a:r>
              <a:rPr lang="en-US" dirty="0" smtClean="0"/>
              <a:t>Based on original source code</a:t>
            </a:r>
          </a:p>
          <a:p>
            <a:pPr lvl="1"/>
            <a:r>
              <a:rPr lang="en-US" dirty="0" smtClean="0"/>
              <a:t>100% compatible drop</a:t>
            </a:r>
            <a:r>
              <a:rPr lang="en-US" dirty="0"/>
              <a:t>-in replacement for standard </a:t>
            </a:r>
            <a:r>
              <a:rPr lang="en-US" dirty="0" smtClean="0"/>
              <a:t>tools</a:t>
            </a:r>
          </a:p>
          <a:p>
            <a:pPr lvl="2"/>
            <a:r>
              <a:rPr lang="en-US" dirty="0" smtClean="0"/>
              <a:t>e.g. install as "tar", not "</a:t>
            </a:r>
            <a:r>
              <a:rPr lang="en-US" dirty="0" err="1" smtClean="0"/>
              <a:t>mtar</a:t>
            </a:r>
            <a:r>
              <a:rPr lang="en-US" dirty="0" smtClean="0"/>
              <a:t>"</a:t>
            </a:r>
          </a:p>
          <a:p>
            <a:r>
              <a:rPr lang="en-US" dirty="0" smtClean="0"/>
              <a:t>Better for users</a:t>
            </a:r>
          </a:p>
          <a:p>
            <a:pPr lvl="1"/>
            <a:r>
              <a:rPr lang="en-US" dirty="0" smtClean="0"/>
              <a:t>Transparently achieve higher performance by simply using the tools they already use</a:t>
            </a:r>
          </a:p>
          <a:p>
            <a:r>
              <a:rPr lang="en-US" dirty="0" smtClean="0"/>
              <a:t>Better for file systems</a:t>
            </a:r>
          </a:p>
          <a:p>
            <a:pPr lvl="1"/>
            <a:r>
              <a:rPr lang="en-US" dirty="0" smtClean="0"/>
              <a:t>Reduce contention, wasted space, and imbalances on OSTs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C082127-8932-3145-A60A-FCE275667419}" type="slidenum">
              <a:rPr lang="en-US" smtClean="0"/>
              <a:pPr>
                <a:defRPr/>
              </a:pPr>
              <a:t>31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696471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Future 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Make other tools in standard workflow stripe-aware</a:t>
            </a:r>
          </a:p>
          <a:p>
            <a:pPr lvl="1"/>
            <a:r>
              <a:rPr lang="en-US" dirty="0" smtClean="0"/>
              <a:t>Archive/compression: zip</a:t>
            </a:r>
          </a:p>
          <a:p>
            <a:pPr lvl="1"/>
            <a:r>
              <a:rPr lang="en-US" dirty="0" smtClean="0"/>
              <a:t>Transfer: </a:t>
            </a:r>
            <a:r>
              <a:rPr lang="en-US" dirty="0" err="1" smtClean="0"/>
              <a:t>scp</a:t>
            </a:r>
            <a:r>
              <a:rPr lang="en-US" dirty="0" smtClean="0"/>
              <a:t>, </a:t>
            </a:r>
            <a:r>
              <a:rPr lang="en-US" dirty="0" err="1" smtClean="0"/>
              <a:t>sftp</a:t>
            </a:r>
            <a:r>
              <a:rPr lang="en-US" dirty="0" smtClean="0"/>
              <a:t>, </a:t>
            </a:r>
            <a:r>
              <a:rPr lang="en-US" dirty="0" err="1" smtClean="0"/>
              <a:t>bbftp</a:t>
            </a:r>
            <a:r>
              <a:rPr lang="en-US" dirty="0" smtClean="0"/>
              <a:t>, </a:t>
            </a:r>
            <a:r>
              <a:rPr lang="en-US" dirty="0" err="1" smtClean="0"/>
              <a:t>gridftp</a:t>
            </a:r>
            <a:endParaRPr lang="en-US" dirty="0" smtClean="0"/>
          </a:p>
          <a:p>
            <a:r>
              <a:rPr lang="en-US" dirty="0" smtClean="0"/>
              <a:t>Make other tools high performance</a:t>
            </a:r>
          </a:p>
          <a:p>
            <a:pPr lvl="1"/>
            <a:r>
              <a:rPr lang="en-US" dirty="0" smtClean="0"/>
              <a:t>Tar a good candidate since it is widely used and very slow</a:t>
            </a:r>
          </a:p>
          <a:p>
            <a:r>
              <a:rPr lang="en-US" dirty="0" smtClean="0"/>
              <a:t>Better analysis of optimal stripe count formula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C082127-8932-3145-A60A-FCE275667419}" type="slidenum">
              <a:rPr lang="en-US" smtClean="0"/>
              <a:pPr>
                <a:defRPr/>
              </a:pPr>
              <a:t>32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142629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Finally...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Retools: mbzip2, </a:t>
            </a:r>
            <a:r>
              <a:rPr lang="en-US" dirty="0" err="1" smtClean="0"/>
              <a:t>mgzip</a:t>
            </a:r>
            <a:r>
              <a:rPr lang="en-US" dirty="0" smtClean="0"/>
              <a:t>, </a:t>
            </a:r>
            <a:r>
              <a:rPr lang="en-US" dirty="0" err="1" smtClean="0"/>
              <a:t>mrsync</a:t>
            </a:r>
            <a:r>
              <a:rPr lang="en-US" dirty="0" smtClean="0"/>
              <a:t>, and </a:t>
            </a:r>
            <a:r>
              <a:rPr lang="en-US" dirty="0" err="1" smtClean="0"/>
              <a:t>mtar</a:t>
            </a:r>
            <a:endParaRPr lang="en-US" dirty="0" smtClean="0"/>
          </a:p>
          <a:p>
            <a:pPr lvl="1"/>
            <a:r>
              <a:rPr lang="en-US" dirty="0" smtClean="0"/>
              <a:t>In process of being open sourced (takes a few months)</a:t>
            </a:r>
          </a:p>
          <a:p>
            <a:pPr lvl="2"/>
            <a:r>
              <a:rPr lang="en-US" dirty="0" smtClean="0"/>
              <a:t>U.S. Govt.: can get right now through inter-agency release</a:t>
            </a:r>
            <a:endParaRPr lang="en-US" dirty="0" smtClean="0"/>
          </a:p>
          <a:p>
            <a:pPr lvl="1"/>
            <a:r>
              <a:rPr lang="en-US" dirty="0" smtClean="0"/>
              <a:t>Will live at http://</a:t>
            </a:r>
            <a:r>
              <a:rPr lang="en-US" dirty="0" err="1" smtClean="0"/>
              <a:t>retools.sourceforge.net</a:t>
            </a:r>
            <a:r>
              <a:rPr lang="en-US" dirty="0" smtClean="0"/>
              <a:t> when released</a:t>
            </a:r>
            <a:endParaRPr lang="en-US" dirty="0" smtClean="0"/>
          </a:p>
          <a:p>
            <a:r>
              <a:rPr lang="en-US" dirty="0" err="1" smtClean="0"/>
              <a:t>Mutil</a:t>
            </a:r>
            <a:r>
              <a:rPr lang="en-US" dirty="0" smtClean="0"/>
              <a:t>: </a:t>
            </a:r>
            <a:r>
              <a:rPr lang="en-US" dirty="0" err="1" smtClean="0"/>
              <a:t>mcp</a:t>
            </a:r>
            <a:r>
              <a:rPr lang="en-US" dirty="0" smtClean="0"/>
              <a:t> and </a:t>
            </a:r>
            <a:r>
              <a:rPr lang="en-US" dirty="0" err="1" smtClean="0"/>
              <a:t>msum</a:t>
            </a:r>
            <a:r>
              <a:rPr lang="en-US" dirty="0" smtClean="0"/>
              <a:t> (high performance md5sum)</a:t>
            </a:r>
          </a:p>
          <a:p>
            <a:pPr lvl="1"/>
            <a:r>
              <a:rPr lang="en-US" dirty="0" smtClean="0"/>
              <a:t>Already open sourced and available</a:t>
            </a:r>
          </a:p>
          <a:p>
            <a:pPr lvl="1"/>
            <a:r>
              <a:rPr lang="en-US" dirty="0" smtClean="0"/>
              <a:t>http://</a:t>
            </a:r>
            <a:r>
              <a:rPr lang="en-US" dirty="0" err="1" smtClean="0"/>
              <a:t>mutil.sourceforge.net</a:t>
            </a:r>
            <a:endParaRPr lang="en-US" dirty="0" smtClean="0"/>
          </a:p>
          <a:p>
            <a:r>
              <a:rPr lang="en-US" dirty="0" smtClean="0"/>
              <a:t>Email:</a:t>
            </a:r>
            <a:endParaRPr lang="en-US" dirty="0" smtClean="0"/>
          </a:p>
          <a:p>
            <a:pPr lvl="1"/>
            <a:r>
              <a:rPr lang="en-US" dirty="0" err="1" smtClean="0"/>
              <a:t>paul.kolano@nasa.gov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>
                <a:solidFill>
                  <a:srgbClr val="FF0000"/>
                </a:solidFill>
              </a:rPr>
              <a:t>Questions?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C082127-8932-3145-A60A-FCE275667419}" type="slidenum">
              <a:rPr lang="en-US" smtClean="0"/>
              <a:pPr/>
              <a:t>33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26327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Lustre</a:t>
            </a:r>
            <a:r>
              <a:rPr lang="en-US" dirty="0" smtClean="0"/>
              <a:t> Stripe Counts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Stripe count determines how many OSTs a file will be divided across</a:t>
            </a:r>
          </a:p>
          <a:p>
            <a:r>
              <a:rPr lang="en-US" dirty="0" smtClean="0"/>
              <a:t>Stripe count can significantly impact I/O performance</a:t>
            </a:r>
          </a:p>
          <a:p>
            <a:pPr lvl="1"/>
            <a:r>
              <a:rPr lang="en-US" dirty="0" smtClean="0"/>
              <a:t>Good: more OSTs = more available bandwidth</a:t>
            </a:r>
          </a:p>
          <a:p>
            <a:pPr lvl="1"/>
            <a:r>
              <a:rPr lang="en-US" dirty="0" smtClean="0"/>
              <a:t>Bad: more OSTs = more overhead</a:t>
            </a:r>
          </a:p>
          <a:p>
            <a:r>
              <a:rPr lang="en-US" dirty="0"/>
              <a:t>S</a:t>
            </a:r>
            <a:r>
              <a:rPr lang="en-US" dirty="0" smtClean="0"/>
              <a:t>triping is set when file created and cannot be modified without copying data</a:t>
            </a:r>
          </a:p>
          <a:p>
            <a:pPr lvl="1"/>
            <a:r>
              <a:rPr lang="en-US" dirty="0" smtClean="0"/>
              <a:t>Need to specify stripe count carefully or may be sorry later!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C082127-8932-3145-A60A-FCE275667419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73021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Specifying </a:t>
            </a:r>
            <a:r>
              <a:rPr lang="en-US" dirty="0" err="1" smtClean="0"/>
              <a:t>Lustre</a:t>
            </a:r>
            <a:r>
              <a:rPr lang="en-US" dirty="0" smtClean="0"/>
              <a:t> Stripe Counts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Option 1: Default striping policy</a:t>
            </a:r>
          </a:p>
          <a:p>
            <a:pPr lvl="1"/>
            <a:r>
              <a:rPr lang="en-US" dirty="0" smtClean="0"/>
              <a:t>Stripe count of newly created files will default to configured value when not explicitly set</a:t>
            </a:r>
          </a:p>
          <a:p>
            <a:r>
              <a:rPr lang="en-US" dirty="0" smtClean="0"/>
              <a:t>Problem 1: Different file sizes behave better with different stripe counts </a:t>
            </a:r>
            <a:endParaRPr lang="en-US" dirty="0"/>
          </a:p>
          <a:p>
            <a:pPr lvl="1"/>
            <a:r>
              <a:rPr lang="en-US" dirty="0"/>
              <a:t>High </a:t>
            </a:r>
            <a:r>
              <a:rPr lang="en-US" dirty="0" smtClean="0"/>
              <a:t>default value</a:t>
            </a:r>
            <a:endParaRPr lang="en-US" dirty="0"/>
          </a:p>
          <a:p>
            <a:pPr lvl="2"/>
            <a:r>
              <a:rPr lang="en-US" dirty="0" smtClean="0"/>
              <a:t>Small files waste space on OSTs</a:t>
            </a:r>
            <a:endParaRPr lang="en-US" dirty="0"/>
          </a:p>
          <a:p>
            <a:pPr lvl="2"/>
            <a:r>
              <a:rPr lang="en-US" dirty="0" smtClean="0"/>
              <a:t>Small files generate more OST traffic than desirable for things like stat operations</a:t>
            </a:r>
            <a:endParaRPr lang="en-US" dirty="0"/>
          </a:p>
          <a:p>
            <a:pPr lvl="1"/>
            <a:r>
              <a:rPr lang="en-US" dirty="0"/>
              <a:t>Low </a:t>
            </a:r>
            <a:r>
              <a:rPr lang="en-US" dirty="0" smtClean="0"/>
              <a:t>default value</a:t>
            </a:r>
            <a:endParaRPr lang="en-US" dirty="0"/>
          </a:p>
          <a:p>
            <a:pPr lvl="2"/>
            <a:r>
              <a:rPr lang="en-US" dirty="0" smtClean="0"/>
              <a:t>Large files achieve significantly </a:t>
            </a:r>
            <a:r>
              <a:rPr lang="en-US" dirty="0"/>
              <a:t>reduced </a:t>
            </a:r>
            <a:r>
              <a:rPr lang="en-US" dirty="0" smtClean="0"/>
              <a:t>performance</a:t>
            </a:r>
          </a:p>
          <a:p>
            <a:pPr lvl="2"/>
            <a:r>
              <a:rPr lang="en-US" dirty="0" smtClean="0"/>
              <a:t>Large files result in imbalanced OST utilization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C082127-8932-3145-A60A-FCE275667419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6578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Specifying </a:t>
            </a:r>
            <a:r>
              <a:rPr lang="en-US" dirty="0" err="1" smtClean="0"/>
              <a:t>Lustre</a:t>
            </a:r>
            <a:r>
              <a:rPr lang="en-US" dirty="0" smtClean="0"/>
              <a:t> Stripe Counts (cont.)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Option 2: Manual striping by user</a:t>
            </a:r>
          </a:p>
          <a:p>
            <a:pPr lvl="1"/>
            <a:r>
              <a:rPr lang="en-US" dirty="0" err="1" smtClean="0"/>
              <a:t>Prestripe</a:t>
            </a:r>
            <a:r>
              <a:rPr lang="en-US" dirty="0" smtClean="0"/>
              <a:t> files and/or directories with "</a:t>
            </a:r>
            <a:r>
              <a:rPr lang="en-US" dirty="0" err="1" smtClean="0"/>
              <a:t>lfs</a:t>
            </a:r>
            <a:r>
              <a:rPr lang="en-US" dirty="0" smtClean="0"/>
              <a:t> </a:t>
            </a:r>
            <a:r>
              <a:rPr lang="en-US" dirty="0" err="1" smtClean="0"/>
              <a:t>setstripe</a:t>
            </a:r>
            <a:r>
              <a:rPr lang="en-US" dirty="0" smtClean="0"/>
              <a:t> -c"</a:t>
            </a:r>
          </a:p>
          <a:p>
            <a:r>
              <a:rPr lang="en-US" dirty="0" smtClean="0"/>
              <a:t>Problem </a:t>
            </a:r>
            <a:r>
              <a:rPr lang="en-US" dirty="0"/>
              <a:t>2</a:t>
            </a:r>
            <a:r>
              <a:rPr lang="en-US" dirty="0" smtClean="0"/>
              <a:t>: What's a stripe?</a:t>
            </a:r>
          </a:p>
          <a:p>
            <a:pPr lvl="1"/>
            <a:r>
              <a:rPr lang="en-US" dirty="0" smtClean="0"/>
              <a:t>Users may not know what a stripe is</a:t>
            </a:r>
          </a:p>
          <a:p>
            <a:pPr lvl="1"/>
            <a:r>
              <a:rPr lang="en-US" dirty="0" smtClean="0"/>
              <a:t>Users may not remember to set striping</a:t>
            </a:r>
          </a:p>
          <a:p>
            <a:pPr lvl="1"/>
            <a:r>
              <a:rPr lang="en-US" dirty="0" smtClean="0"/>
              <a:t>Users may not know what the appropriate value should be for their files/directories</a:t>
            </a:r>
          </a:p>
          <a:p>
            <a:pPr lvl="1"/>
            <a:r>
              <a:rPr lang="en-US" dirty="0" smtClean="0"/>
              <a:t>User directories typically contain mixture of small/large files</a:t>
            </a:r>
          </a:p>
          <a:p>
            <a:pPr lvl="2"/>
            <a:r>
              <a:rPr lang="en-US" dirty="0" smtClean="0"/>
              <a:t>Same dilemma as default case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C082127-8932-3145-A60A-FCE275667419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84198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Specifying Lustre Stripe Counts (cont.)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Option 3: Stripe-aware system tools</a:t>
            </a:r>
          </a:p>
          <a:p>
            <a:pPr lvl="1"/>
            <a:r>
              <a:rPr lang="en-US" dirty="0" smtClean="0"/>
              <a:t>Stripe files dynamically based on size as users perform normal system activities</a:t>
            </a:r>
          </a:p>
          <a:p>
            <a:pPr lvl="1"/>
            <a:r>
              <a:rPr lang="en-US" dirty="0"/>
              <a:t>Default can be </a:t>
            </a:r>
            <a:r>
              <a:rPr lang="en-US" dirty="0" smtClean="0"/>
              <a:t>kept </a:t>
            </a:r>
            <a:r>
              <a:rPr lang="en-US" dirty="0"/>
              <a:t>low for more common small </a:t>
            </a:r>
            <a:r>
              <a:rPr lang="en-US" dirty="0" smtClean="0"/>
              <a:t>files</a:t>
            </a:r>
          </a:p>
          <a:p>
            <a:r>
              <a:rPr lang="en-US" dirty="0" smtClean="0"/>
              <a:t>Problem 3: Few (if any) system tools know about </a:t>
            </a:r>
            <a:r>
              <a:rPr lang="en-US" dirty="0" err="1" smtClean="0"/>
              <a:t>Lustre</a:t>
            </a:r>
            <a:r>
              <a:rPr lang="en-US" dirty="0" smtClean="0"/>
              <a:t> striping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C082127-8932-3145-A60A-FCE275667419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31821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Specifying Lustre Stripe Counts (cont.)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Option 3: Stripe-aware system tools</a:t>
            </a:r>
          </a:p>
          <a:p>
            <a:pPr lvl="1"/>
            <a:r>
              <a:rPr lang="en-US" dirty="0" smtClean="0"/>
              <a:t>Stripe files dynamically based on size as users perform normal system activities</a:t>
            </a:r>
          </a:p>
          <a:p>
            <a:pPr lvl="1"/>
            <a:r>
              <a:rPr lang="en-US" dirty="0"/>
              <a:t>Default can be </a:t>
            </a:r>
            <a:r>
              <a:rPr lang="en-US" dirty="0" smtClean="0"/>
              <a:t>kept </a:t>
            </a:r>
            <a:r>
              <a:rPr lang="en-US" dirty="0"/>
              <a:t>low for more common small </a:t>
            </a:r>
            <a:r>
              <a:rPr lang="en-US" dirty="0" smtClean="0"/>
              <a:t>files</a:t>
            </a:r>
          </a:p>
          <a:p>
            <a:r>
              <a:rPr lang="en-US" dirty="0" smtClean="0"/>
              <a:t>Problem 3: Few (if any) system tools know about </a:t>
            </a:r>
            <a:r>
              <a:rPr lang="en-US" dirty="0" err="1" smtClean="0"/>
              <a:t>Lustre</a:t>
            </a:r>
            <a:r>
              <a:rPr lang="en-US" dirty="0" smtClean="0"/>
              <a:t> striping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Solution: Enhance commonly used system tools with this knowledge!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C082127-8932-3145-A60A-FCE275667419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56437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Tools Used In Typical HPC Workflow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User remotely transfers data to file system</a:t>
            </a:r>
          </a:p>
          <a:p>
            <a:pPr lvl="1"/>
            <a:r>
              <a:rPr lang="en-US" dirty="0" err="1" smtClean="0"/>
              <a:t>scp</a:t>
            </a:r>
            <a:r>
              <a:rPr lang="en-US" dirty="0" smtClean="0"/>
              <a:t>, </a:t>
            </a:r>
            <a:r>
              <a:rPr lang="en-US" dirty="0" err="1" smtClean="0"/>
              <a:t>sftp</a:t>
            </a:r>
            <a:r>
              <a:rPr lang="en-US" dirty="0" smtClean="0"/>
              <a:t>, </a:t>
            </a:r>
            <a:r>
              <a:rPr lang="en-US" dirty="0" err="1" smtClean="0"/>
              <a:t>rsync</a:t>
            </a:r>
            <a:r>
              <a:rPr lang="en-US" dirty="0" smtClean="0"/>
              <a:t>, </a:t>
            </a:r>
            <a:r>
              <a:rPr lang="en-US" dirty="0" err="1" smtClean="0"/>
              <a:t>bbftp</a:t>
            </a:r>
            <a:r>
              <a:rPr lang="en-US" dirty="0" smtClean="0"/>
              <a:t>, </a:t>
            </a:r>
            <a:r>
              <a:rPr lang="en-US" dirty="0" err="1" smtClean="0"/>
              <a:t>gridftp</a:t>
            </a:r>
            <a:endParaRPr lang="en-US" dirty="0" smtClean="0"/>
          </a:p>
          <a:p>
            <a:r>
              <a:rPr lang="en-US" dirty="0" smtClean="0"/>
              <a:t>User prepares data for processing</a:t>
            </a:r>
          </a:p>
          <a:p>
            <a:pPr lvl="1"/>
            <a:r>
              <a:rPr lang="en-US" dirty="0" smtClean="0"/>
              <a:t>tar -x, </a:t>
            </a:r>
            <a:r>
              <a:rPr lang="en-US" dirty="0" err="1" smtClean="0"/>
              <a:t>gunzip</a:t>
            </a:r>
            <a:r>
              <a:rPr lang="en-US" dirty="0" smtClean="0"/>
              <a:t>, bunzip2, unzip</a:t>
            </a:r>
          </a:p>
          <a:p>
            <a:r>
              <a:rPr lang="en-US" dirty="0" smtClean="0"/>
              <a:t>User processes data on compute resources</a:t>
            </a:r>
          </a:p>
          <a:p>
            <a:pPr lvl="1"/>
            <a:r>
              <a:rPr lang="en-US" dirty="0"/>
              <a:t>U</a:t>
            </a:r>
            <a:r>
              <a:rPr lang="en-US" dirty="0" smtClean="0"/>
              <a:t>nknown</a:t>
            </a:r>
          </a:p>
          <a:p>
            <a:pPr lvl="2"/>
            <a:r>
              <a:rPr lang="en-US" dirty="0" smtClean="0"/>
              <a:t>Input: will already be striped appropriately (hopefully!)</a:t>
            </a:r>
          </a:p>
          <a:p>
            <a:pPr lvl="2"/>
            <a:r>
              <a:rPr lang="en-US" dirty="0" smtClean="0"/>
              <a:t>Output: still based on default/user-specified striping</a:t>
            </a:r>
          </a:p>
          <a:p>
            <a:r>
              <a:rPr lang="en-US" dirty="0" smtClean="0"/>
              <a:t>User prepares results for remote transfer</a:t>
            </a:r>
          </a:p>
          <a:p>
            <a:pPr lvl="1"/>
            <a:r>
              <a:rPr lang="en-US" dirty="0" smtClean="0"/>
              <a:t>tar -c, </a:t>
            </a:r>
            <a:r>
              <a:rPr lang="en-US" dirty="0" err="1" smtClean="0"/>
              <a:t>gzip</a:t>
            </a:r>
            <a:r>
              <a:rPr lang="en-US" dirty="0" smtClean="0"/>
              <a:t>, bzip2, zip</a:t>
            </a:r>
          </a:p>
          <a:p>
            <a:r>
              <a:rPr lang="en-US" dirty="0" smtClean="0"/>
              <a:t>User remotely retrieves results from file system</a:t>
            </a:r>
          </a:p>
          <a:p>
            <a:pPr lvl="1"/>
            <a:r>
              <a:rPr lang="en-US" dirty="0" smtClean="0"/>
              <a:t>Not our problem!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C082127-8932-3145-A60A-FCE275667419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7973221"/>
      </p:ext>
    </p:extLst>
  </p:cSld>
  <p:clrMapOvr>
    <a:masterClrMapping/>
  </p:clrMapOvr>
</p:sld>
</file>

<file path=ppt/theme/theme1.xml><?xml version="1.0" encoding="utf-8"?>
<a:theme xmlns:a="http://schemas.openxmlformats.org/drawingml/2006/main" name="SC11_powerpoint_template_4x3_hecc_SK">
  <a:themeElements>
    <a:clrScheme name="Blank Presentation 8">
      <a:dk1>
        <a:srgbClr val="58572B"/>
      </a:dk1>
      <a:lt1>
        <a:srgbClr val="FFFFFF"/>
      </a:lt1>
      <a:dk2>
        <a:srgbClr val="808000"/>
      </a:dk2>
      <a:lt2>
        <a:srgbClr val="333333"/>
      </a:lt2>
      <a:accent1>
        <a:srgbClr val="CCCC99"/>
      </a:accent1>
      <a:accent2>
        <a:srgbClr val="FFFFCC"/>
      </a:accent2>
      <a:accent3>
        <a:srgbClr val="FFFFFF"/>
      </a:accent3>
      <a:accent4>
        <a:srgbClr val="4A4923"/>
      </a:accent4>
      <a:accent5>
        <a:srgbClr val="E2E2CA"/>
      </a:accent5>
      <a:accent6>
        <a:srgbClr val="E7E7B9"/>
      </a:accent6>
      <a:hlink>
        <a:srgbClr val="990000"/>
      </a:hlink>
      <a:folHlink>
        <a:srgbClr val="663300"/>
      </a:folHlink>
    </a:clrScheme>
    <a:fontScheme name="Blank Presentat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900" b="0" i="0" u="none" strike="noStrike" cap="none" normalizeH="0" baseline="0">
            <a:ln>
              <a:noFill/>
            </a:ln>
            <a:solidFill>
              <a:srgbClr val="666666"/>
            </a:solidFill>
            <a:effectLst/>
            <a:latin typeface="55 Helvetica Roman" pitchFamily="1" charset="-5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900" b="0" i="0" u="none" strike="noStrike" cap="none" normalizeH="0" baseline="0">
            <a:ln>
              <a:noFill/>
            </a:ln>
            <a:solidFill>
              <a:srgbClr val="666666"/>
            </a:solidFill>
            <a:effectLst/>
            <a:latin typeface="55 Helvetica Roman" pitchFamily="1" charset="-52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4D4D4D"/>
        </a:dk1>
        <a:lt1>
          <a:srgbClr val="FFFFD9"/>
        </a:lt1>
        <a:dk2>
          <a:srgbClr val="000000"/>
        </a:dk2>
        <a:lt2>
          <a:srgbClr val="7F7F7D"/>
        </a:lt2>
        <a:accent1>
          <a:srgbClr val="DEDACF"/>
        </a:accent1>
        <a:accent2>
          <a:srgbClr val="536D89"/>
        </a:accent2>
        <a:accent3>
          <a:srgbClr val="FFFFE9"/>
        </a:accent3>
        <a:accent4>
          <a:srgbClr val="404040"/>
        </a:accent4>
        <a:accent5>
          <a:srgbClr val="ECEAE4"/>
        </a:accent5>
        <a:accent6>
          <a:srgbClr val="4A627C"/>
        </a:accent6>
        <a:hlink>
          <a:srgbClr val="943C35"/>
        </a:hlink>
        <a:folHlink>
          <a:srgbClr val="63406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E1EAED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EEF3F4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85B4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666666"/>
        </a:dk1>
        <a:lt1>
          <a:srgbClr val="FFFFFF"/>
        </a:lt1>
        <a:dk2>
          <a:srgbClr val="000000"/>
        </a:dk2>
        <a:lt2>
          <a:srgbClr val="333333"/>
        </a:lt2>
        <a:accent1>
          <a:srgbClr val="D7DCC8"/>
        </a:accent1>
        <a:accent2>
          <a:srgbClr val="8DC6FF"/>
        </a:accent2>
        <a:accent3>
          <a:srgbClr val="FFFFFF"/>
        </a:accent3>
        <a:accent4>
          <a:srgbClr val="565656"/>
        </a:accent4>
        <a:accent5>
          <a:srgbClr val="E8EBE0"/>
        </a:accent5>
        <a:accent6>
          <a:srgbClr val="7FB3E7"/>
        </a:accent6>
        <a:hlink>
          <a:srgbClr val="0066CC"/>
        </a:hlink>
        <a:folHlink>
          <a:srgbClr val="FF99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58572B"/>
        </a:dk1>
        <a:lt1>
          <a:srgbClr val="FFFFFF"/>
        </a:lt1>
        <a:dk2>
          <a:srgbClr val="808000"/>
        </a:dk2>
        <a:lt2>
          <a:srgbClr val="333333"/>
        </a:lt2>
        <a:accent1>
          <a:srgbClr val="CCCC99"/>
        </a:accent1>
        <a:accent2>
          <a:srgbClr val="FFFFCC"/>
        </a:accent2>
        <a:accent3>
          <a:srgbClr val="FFFFFF"/>
        </a:accent3>
        <a:accent4>
          <a:srgbClr val="4A4923"/>
        </a:accent4>
        <a:accent5>
          <a:srgbClr val="E2E2CA"/>
        </a:accent5>
        <a:accent6>
          <a:srgbClr val="E7E7B9"/>
        </a:accent6>
        <a:hlink>
          <a:srgbClr val="990000"/>
        </a:hlink>
        <a:folHlink>
          <a:srgbClr val="66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666633"/>
        </a:dk1>
        <a:lt1>
          <a:srgbClr val="008080"/>
        </a:lt1>
        <a:dk2>
          <a:srgbClr val="808000"/>
        </a:dk2>
        <a:lt2>
          <a:srgbClr val="005A58"/>
        </a:lt2>
        <a:accent1>
          <a:srgbClr val="B5C6B3"/>
        </a:accent1>
        <a:accent2>
          <a:srgbClr val="FFA962"/>
        </a:accent2>
        <a:accent3>
          <a:srgbClr val="AAC0C0"/>
        </a:accent3>
        <a:accent4>
          <a:srgbClr val="56562A"/>
        </a:accent4>
        <a:accent5>
          <a:srgbClr val="D7DFD6"/>
        </a:accent5>
        <a:accent6>
          <a:srgbClr val="E79958"/>
        </a:accent6>
        <a:hlink>
          <a:srgbClr val="FFEFCE"/>
        </a:hlink>
        <a:folHlink>
          <a:srgbClr val="A741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003366"/>
        </a:dk1>
        <a:lt1>
          <a:srgbClr val="A28E73"/>
        </a:lt1>
        <a:dk2>
          <a:srgbClr val="000099"/>
        </a:dk2>
        <a:lt2>
          <a:srgbClr val="D2C368"/>
        </a:lt2>
        <a:accent1>
          <a:srgbClr val="D1EBEA"/>
        </a:accent1>
        <a:accent2>
          <a:srgbClr val="CEC975"/>
        </a:accent2>
        <a:accent3>
          <a:srgbClr val="AAAACA"/>
        </a:accent3>
        <a:accent4>
          <a:srgbClr val="8A7861"/>
        </a:accent4>
        <a:accent5>
          <a:srgbClr val="E5F3F3"/>
        </a:accent5>
        <a:accent6>
          <a:srgbClr val="BAB669"/>
        </a:accent6>
        <a:hlink>
          <a:srgbClr val="7EBA93"/>
        </a:hlink>
        <a:folHlink>
          <a:srgbClr val="F09D3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36699"/>
        </a:dk1>
        <a:lt1>
          <a:srgbClr val="969696"/>
        </a:lt1>
        <a:dk2>
          <a:srgbClr val="000000"/>
        </a:dk2>
        <a:lt2>
          <a:srgbClr val="517FA1"/>
        </a:lt2>
        <a:accent1>
          <a:srgbClr val="F3F5DD"/>
        </a:accent1>
        <a:accent2>
          <a:srgbClr val="CB4B0A"/>
        </a:accent2>
        <a:accent3>
          <a:srgbClr val="AAAAAA"/>
        </a:accent3>
        <a:accent4>
          <a:srgbClr val="7F7F7F"/>
        </a:accent4>
        <a:accent5>
          <a:srgbClr val="F8F9EB"/>
        </a:accent5>
        <a:accent6>
          <a:srgbClr val="B84308"/>
        </a:accent6>
        <a:hlink>
          <a:srgbClr val="D4B224"/>
        </a:hlink>
        <a:folHlink>
          <a:srgbClr val="D58E5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5C1F00"/>
        </a:dk1>
        <a:lt1>
          <a:srgbClr val="8FA418"/>
        </a:lt1>
        <a:dk2>
          <a:srgbClr val="800000"/>
        </a:dk2>
        <a:lt2>
          <a:srgbClr val="A89546"/>
        </a:lt2>
        <a:accent1>
          <a:srgbClr val="EDF6BE"/>
        </a:accent1>
        <a:accent2>
          <a:srgbClr val="ADBC00"/>
        </a:accent2>
        <a:accent3>
          <a:srgbClr val="C0AAAA"/>
        </a:accent3>
        <a:accent4>
          <a:srgbClr val="798B13"/>
        </a:accent4>
        <a:accent5>
          <a:srgbClr val="F4FADB"/>
        </a:accent5>
        <a:accent6>
          <a:srgbClr val="9CAA00"/>
        </a:accent6>
        <a:hlink>
          <a:srgbClr val="FF7500"/>
        </a:hlink>
        <a:folHlink>
          <a:srgbClr val="3E5E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24930</TotalTime>
  <Words>1567</Words>
  <Application>Microsoft Macintosh PowerPoint</Application>
  <PresentationFormat>On-screen Show (4:3)</PresentationFormat>
  <Paragraphs>234</Paragraphs>
  <Slides>33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4" baseType="lpstr">
      <vt:lpstr>SC11_powerpoint_template_4x3_hecc_SK</vt:lpstr>
      <vt:lpstr>Optimizing Lustre Performance Using Stripe-Aware Tools</vt:lpstr>
      <vt:lpstr>Introduction</vt:lpstr>
      <vt:lpstr>Stripe-Aware System Tools</vt:lpstr>
      <vt:lpstr>Lustre Stripe Counts</vt:lpstr>
      <vt:lpstr>Specifying Lustre Stripe Counts</vt:lpstr>
      <vt:lpstr>Specifying Lustre Stripe Counts (cont.)</vt:lpstr>
      <vt:lpstr>Specifying Lustre Stripe Counts (cont.)</vt:lpstr>
      <vt:lpstr>Specifying Lustre Stripe Counts (cont.)</vt:lpstr>
      <vt:lpstr>Tools Used In Typical HPC Workflow</vt:lpstr>
      <vt:lpstr>Tools Used In Other Common Activities</vt:lpstr>
      <vt:lpstr>Adding Stripe-Awareness (Simple!)</vt:lpstr>
      <vt:lpstr>4 Host Parallel dd Write Time (Different Offsets of Same File with Direct I/O)</vt:lpstr>
      <vt:lpstr>4 Host Parallel dd Read Time (Different Offsets of Same File with Direct I/O)</vt:lpstr>
      <vt:lpstr>Retools: Restriping Tools for Lustre</vt:lpstr>
      <vt:lpstr>Bzip2/Bunzip2 Execution Times (1 Source File with 1 Stripe) </vt:lpstr>
      <vt:lpstr>Gzip/Gunzip Execution Times (1 Source File with 1 Stripe)</vt:lpstr>
      <vt:lpstr>Rsync Execution Times (1 Source File with 1 Stripe)</vt:lpstr>
      <vt:lpstr>Tar Create/Extract Execution Times (1 Source File with 1 Stripe)</vt:lpstr>
      <vt:lpstr>Stripe-Awareness: A Good First Step</vt:lpstr>
      <vt:lpstr>High Performance System Tools</vt:lpstr>
      <vt:lpstr>High Performance Tools</vt:lpstr>
      <vt:lpstr>High Performance Tools</vt:lpstr>
      <vt:lpstr>Increasing Tool Performance Beyond Striping (Complex!)</vt:lpstr>
      <vt:lpstr>Example: High Performance Cp (The rest are left as exercises for the reader!)</vt:lpstr>
      <vt:lpstr>Multi-Threaded Parallelization of Cp (via OpenMP)</vt:lpstr>
      <vt:lpstr>Adding Multi-Threading/Buffer Management (64x1GB)</vt:lpstr>
      <vt:lpstr>Adding Double Buffering via Asynchronous I/O (64x1GB)</vt:lpstr>
      <vt:lpstr>Adding Multi-Node Support via TCP/MPI (64x1GB)</vt:lpstr>
      <vt:lpstr>Adding Split-File Support (1x128GB)</vt:lpstr>
      <vt:lpstr>Mcp Results</vt:lpstr>
      <vt:lpstr>Conclusion</vt:lpstr>
      <vt:lpstr>Future Work</vt:lpstr>
      <vt:lpstr>Finally...</vt:lpstr>
    </vt:vector>
  </TitlesOfParts>
  <Manager/>
  <Company>LMIT ODIN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 Page with  no NASA imagery  </dc:title>
  <dc:subject/>
  <dc:creator>LMIT ODIN</dc:creator>
  <cp:keywords/>
  <dc:description/>
  <cp:lastModifiedBy>Kolano, Paul Z. (ARC-TN)[COMPUTER SCIENCES CORPORATION]</cp:lastModifiedBy>
  <cp:revision>486</cp:revision>
  <cp:lastPrinted>2006-05-05T11:56:29Z</cp:lastPrinted>
  <dcterms:created xsi:type="dcterms:W3CDTF">2011-09-08T22:53:54Z</dcterms:created>
  <dcterms:modified xsi:type="dcterms:W3CDTF">2012-04-25T05:40:43Z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TC062562941033</vt:lpwstr>
  </property>
</Properties>
</file>