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307" r:id="rId4"/>
    <p:sldId id="293" r:id="rId5"/>
    <p:sldId id="311" r:id="rId6"/>
    <p:sldId id="312" r:id="rId7"/>
    <p:sldId id="308" r:id="rId8"/>
    <p:sldId id="297" r:id="rId9"/>
    <p:sldId id="298" r:id="rId10"/>
    <p:sldId id="300" r:id="rId11"/>
    <p:sldId id="301" r:id="rId12"/>
    <p:sldId id="302" r:id="rId13"/>
    <p:sldId id="306" r:id="rId14"/>
    <p:sldId id="309" r:id="rId15"/>
    <p:sldId id="335" r:id="rId16"/>
    <p:sldId id="334" r:id="rId17"/>
    <p:sldId id="315" r:id="rId18"/>
    <p:sldId id="310" r:id="rId19"/>
    <p:sldId id="286" r:id="rId20"/>
    <p:sldId id="314"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28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8" autoAdjust="0"/>
    <p:restoredTop sz="71953" autoAdjust="0"/>
  </p:normalViewPr>
  <p:slideViewPr>
    <p:cSldViewPr>
      <p:cViewPr varScale="1">
        <p:scale>
          <a:sx n="76" d="100"/>
          <a:sy n="76" d="100"/>
        </p:scale>
        <p:origin x="-183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slide" Target="slides/slide23.xml"/><Relationship Id="rId7" Type="http://schemas.openxmlformats.org/officeDocument/2006/relationships/slide" Target="slides/slide30.xml"/><Relationship Id="rId2" Type="http://schemas.openxmlformats.org/officeDocument/2006/relationships/slide" Target="slides/slide22.xml"/><Relationship Id="rId1" Type="http://schemas.openxmlformats.org/officeDocument/2006/relationships/slide" Target="slides/slide21.xml"/><Relationship Id="rId6" Type="http://schemas.openxmlformats.org/officeDocument/2006/relationships/slide" Target="slides/slide29.xml"/><Relationship Id="rId5" Type="http://schemas.openxmlformats.org/officeDocument/2006/relationships/slide" Target="slides/slide28.xml"/><Relationship Id="rId10" Type="http://schemas.openxmlformats.org/officeDocument/2006/relationships/slide" Target="slides/slide37.xml"/><Relationship Id="rId4" Type="http://schemas.openxmlformats.org/officeDocument/2006/relationships/slide" Target="slides/slide27.xml"/><Relationship Id="rId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Temp\putty.log"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Temp\putty.log"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Eric vs. Non Delivery</a:t>
            </a:r>
            <a:endParaRPr lang="en-US" dirty="0"/>
          </a:p>
        </c:rich>
      </c:tx>
      <c:layout/>
      <c:overlay val="0"/>
    </c:title>
    <c:autoTitleDeleted val="0"/>
    <c:plotArea>
      <c:layout/>
      <c:lineChart>
        <c:grouping val="standard"/>
        <c:varyColors val="0"/>
        <c:ser>
          <c:idx val="0"/>
          <c:order val="0"/>
          <c:tx>
            <c:strRef>
              <c:f>Sheet1!$B$1</c:f>
              <c:strCache>
                <c:ptCount val="1"/>
                <c:pt idx="0">
                  <c:v>Series 1</c:v>
                </c:pt>
              </c:strCache>
            </c:strRef>
          </c:tx>
          <c:spPr>
            <a:ln w="57150">
              <a:solidFill>
                <a:schemeClr val="tx1"/>
              </a:solidFill>
            </a:ln>
          </c:spPr>
          <c:marker>
            <c:symbol val="none"/>
          </c:marker>
          <c:cat>
            <c:strRef>
              <c:f>Sheet1!$A$2:$A$21</c:f>
              <c:strCache>
                <c:ptCount val="4"/>
                <c:pt idx="0">
                  <c:v>Category 1</c:v>
                </c:pt>
                <c:pt idx="1">
                  <c:v>Category 2</c:v>
                </c:pt>
                <c:pt idx="2">
                  <c:v>Category 3</c:v>
                </c:pt>
                <c:pt idx="3">
                  <c:v>Category 4</c:v>
                </c:pt>
              </c:strCache>
            </c:strRef>
          </c:cat>
          <c:val>
            <c:numRef>
              <c:f>Sheet1!$B$2:$B$21</c:f>
              <c:numCache>
                <c:formatCode>General</c:formatCode>
                <c:ptCount val="20"/>
                <c:pt idx="0">
                  <c:v>2</c:v>
                </c:pt>
                <c:pt idx="1">
                  <c:v>4</c:v>
                </c:pt>
                <c:pt idx="2">
                  <c:v>8</c:v>
                </c:pt>
                <c:pt idx="3">
                  <c:v>16</c:v>
                </c:pt>
                <c:pt idx="4">
                  <c:v>32</c:v>
                </c:pt>
                <c:pt idx="5">
                  <c:v>64</c:v>
                </c:pt>
                <c:pt idx="6">
                  <c:v>128</c:v>
                </c:pt>
                <c:pt idx="7">
                  <c:v>256</c:v>
                </c:pt>
                <c:pt idx="8">
                  <c:v>512</c:v>
                </c:pt>
                <c:pt idx="9">
                  <c:v>1024</c:v>
                </c:pt>
                <c:pt idx="10">
                  <c:v>2048</c:v>
                </c:pt>
                <c:pt idx="11">
                  <c:v>4096</c:v>
                </c:pt>
                <c:pt idx="12">
                  <c:v>8192</c:v>
                </c:pt>
                <c:pt idx="13">
                  <c:v>16384</c:v>
                </c:pt>
                <c:pt idx="14">
                  <c:v>32768</c:v>
                </c:pt>
                <c:pt idx="15">
                  <c:v>65536</c:v>
                </c:pt>
                <c:pt idx="16">
                  <c:v>131072</c:v>
                </c:pt>
                <c:pt idx="17">
                  <c:v>262144</c:v>
                </c:pt>
                <c:pt idx="18">
                  <c:v>524288</c:v>
                </c:pt>
                <c:pt idx="19">
                  <c:v>1048576</c:v>
                </c:pt>
              </c:numCache>
            </c:numRef>
          </c:val>
          <c:smooth val="0"/>
        </c:ser>
        <c:dLbls>
          <c:showLegendKey val="0"/>
          <c:showVal val="0"/>
          <c:showCatName val="0"/>
          <c:showSerName val="0"/>
          <c:showPercent val="0"/>
          <c:showBubbleSize val="0"/>
        </c:dLbls>
        <c:marker val="1"/>
        <c:smooth val="0"/>
        <c:axId val="104778752"/>
        <c:axId val="130271488"/>
      </c:lineChart>
      <c:catAx>
        <c:axId val="104778752"/>
        <c:scaling>
          <c:orientation val="minMax"/>
        </c:scaling>
        <c:delete val="1"/>
        <c:axPos val="b"/>
        <c:majorTickMark val="out"/>
        <c:minorTickMark val="none"/>
        <c:tickLblPos val="none"/>
        <c:crossAx val="130271488"/>
        <c:crosses val="autoZero"/>
        <c:auto val="1"/>
        <c:lblAlgn val="ctr"/>
        <c:lblOffset val="100"/>
        <c:noMultiLvlLbl val="0"/>
      </c:catAx>
      <c:valAx>
        <c:axId val="130271488"/>
        <c:scaling>
          <c:orientation val="minMax"/>
        </c:scaling>
        <c:delete val="1"/>
        <c:axPos val="l"/>
        <c:majorGridlines/>
        <c:numFmt formatCode="General" sourceLinked="1"/>
        <c:majorTickMark val="out"/>
        <c:minorTickMark val="none"/>
        <c:tickLblPos val="none"/>
        <c:crossAx val="104778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Pass Rate</c:v>
          </c:tx>
          <c:invertIfNegative val="0"/>
          <c:trendline>
            <c:trendlineType val="linear"/>
            <c:dispRSqr val="0"/>
            <c:dispEq val="0"/>
          </c:trendline>
          <c:cat>
            <c:numRef>
              <c:f>Sheet2!$V$2:$V$12</c:f>
              <c:numCache>
                <c:formatCode>mm/yyyy</c:formatCode>
                <c:ptCount val="11"/>
                <c:pt idx="0">
                  <c:v>40664</c:v>
                </c:pt>
                <c:pt idx="1">
                  <c:v>40695</c:v>
                </c:pt>
                <c:pt idx="2">
                  <c:v>40725</c:v>
                </c:pt>
                <c:pt idx="3">
                  <c:v>40756</c:v>
                </c:pt>
                <c:pt idx="4">
                  <c:v>40787</c:v>
                </c:pt>
                <c:pt idx="5">
                  <c:v>40817</c:v>
                </c:pt>
                <c:pt idx="6">
                  <c:v>40848</c:v>
                </c:pt>
                <c:pt idx="7">
                  <c:v>40878</c:v>
                </c:pt>
                <c:pt idx="8">
                  <c:v>40909</c:v>
                </c:pt>
                <c:pt idx="9">
                  <c:v>40940</c:v>
                </c:pt>
                <c:pt idx="10">
                  <c:v>40969</c:v>
                </c:pt>
              </c:numCache>
            </c:numRef>
          </c:cat>
          <c:val>
            <c:numRef>
              <c:f>Sheet2!$Y$2:$Y$12</c:f>
              <c:numCache>
                <c:formatCode>0.00%</c:formatCode>
                <c:ptCount val="11"/>
                <c:pt idx="0">
                  <c:v>0.5</c:v>
                </c:pt>
                <c:pt idx="1">
                  <c:v>0.3893805309734516</c:v>
                </c:pt>
                <c:pt idx="2">
                  <c:v>0.47486033519553089</c:v>
                </c:pt>
                <c:pt idx="3">
                  <c:v>0.74264705882352988</c:v>
                </c:pt>
                <c:pt idx="4">
                  <c:v>0.49624060150375937</c:v>
                </c:pt>
                <c:pt idx="5">
                  <c:v>0.52592592592592569</c:v>
                </c:pt>
                <c:pt idx="6">
                  <c:v>0.65106382978723387</c:v>
                </c:pt>
                <c:pt idx="7">
                  <c:v>0.57377049180327888</c:v>
                </c:pt>
                <c:pt idx="8">
                  <c:v>0.72357723577235755</c:v>
                </c:pt>
                <c:pt idx="9">
                  <c:v>0.73063973063973098</c:v>
                </c:pt>
                <c:pt idx="10">
                  <c:v>0.65584415584415612</c:v>
                </c:pt>
              </c:numCache>
            </c:numRef>
          </c:val>
        </c:ser>
        <c:dLbls>
          <c:showLegendKey val="0"/>
          <c:showVal val="0"/>
          <c:showCatName val="0"/>
          <c:showSerName val="0"/>
          <c:showPercent val="0"/>
          <c:showBubbleSize val="0"/>
        </c:dLbls>
        <c:gapWidth val="150"/>
        <c:axId val="130395648"/>
        <c:axId val="114309312"/>
      </c:barChart>
      <c:dateAx>
        <c:axId val="130395648"/>
        <c:scaling>
          <c:orientation val="minMax"/>
        </c:scaling>
        <c:delete val="0"/>
        <c:axPos val="b"/>
        <c:numFmt formatCode="mm/yyyy" sourceLinked="1"/>
        <c:majorTickMark val="out"/>
        <c:minorTickMark val="none"/>
        <c:tickLblPos val="nextTo"/>
        <c:txPr>
          <a:bodyPr rot="-2700000"/>
          <a:lstStyle/>
          <a:p>
            <a:pPr>
              <a:defRPr/>
            </a:pPr>
            <a:endParaRPr lang="en-US"/>
          </a:p>
        </c:txPr>
        <c:crossAx val="114309312"/>
        <c:crosses val="autoZero"/>
        <c:auto val="1"/>
        <c:lblOffset val="100"/>
        <c:baseTimeUnit val="months"/>
      </c:dateAx>
      <c:valAx>
        <c:axId val="114309312"/>
        <c:scaling>
          <c:orientation val="minMax"/>
          <c:min val="0.30000000000000016"/>
        </c:scaling>
        <c:delete val="0"/>
        <c:axPos val="l"/>
        <c:majorGridlines/>
        <c:numFmt formatCode="0.00%" sourceLinked="1"/>
        <c:majorTickMark val="out"/>
        <c:minorTickMark val="none"/>
        <c:tickLblPos val="nextTo"/>
        <c:crossAx val="1303956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Pass Rate</c:v>
          </c:tx>
          <c:invertIfNegative val="0"/>
          <c:trendline>
            <c:trendlineType val="linear"/>
            <c:dispRSqr val="0"/>
            <c:dispEq val="0"/>
          </c:trendline>
          <c:cat>
            <c:numRef>
              <c:f>Sheet2!$V$2:$V$12</c:f>
              <c:numCache>
                <c:formatCode>mm/yyyy</c:formatCode>
                <c:ptCount val="11"/>
                <c:pt idx="0">
                  <c:v>40664</c:v>
                </c:pt>
                <c:pt idx="1">
                  <c:v>40695</c:v>
                </c:pt>
                <c:pt idx="2">
                  <c:v>40725</c:v>
                </c:pt>
                <c:pt idx="3">
                  <c:v>40756</c:v>
                </c:pt>
                <c:pt idx="4">
                  <c:v>40787</c:v>
                </c:pt>
                <c:pt idx="5">
                  <c:v>40817</c:v>
                </c:pt>
                <c:pt idx="6">
                  <c:v>40848</c:v>
                </c:pt>
                <c:pt idx="7">
                  <c:v>40878</c:v>
                </c:pt>
                <c:pt idx="8">
                  <c:v>40909</c:v>
                </c:pt>
                <c:pt idx="9">
                  <c:v>40940</c:v>
                </c:pt>
                <c:pt idx="10">
                  <c:v>40969</c:v>
                </c:pt>
              </c:numCache>
            </c:numRef>
          </c:cat>
          <c:val>
            <c:numRef>
              <c:f>Sheet2!$Y$2:$Y$12</c:f>
              <c:numCache>
                <c:formatCode>0.00%</c:formatCode>
                <c:ptCount val="11"/>
                <c:pt idx="0">
                  <c:v>0.5</c:v>
                </c:pt>
                <c:pt idx="1">
                  <c:v>0.3893805309734516</c:v>
                </c:pt>
                <c:pt idx="2">
                  <c:v>0.47486033519553089</c:v>
                </c:pt>
                <c:pt idx="3">
                  <c:v>0.74264705882352988</c:v>
                </c:pt>
                <c:pt idx="4">
                  <c:v>0.49624060150375937</c:v>
                </c:pt>
                <c:pt idx="5">
                  <c:v>0.52592592592592569</c:v>
                </c:pt>
                <c:pt idx="6">
                  <c:v>0.65106382978723387</c:v>
                </c:pt>
                <c:pt idx="7">
                  <c:v>0.57377049180327888</c:v>
                </c:pt>
                <c:pt idx="8">
                  <c:v>0.72357723577235755</c:v>
                </c:pt>
                <c:pt idx="9">
                  <c:v>0.73063973063973098</c:v>
                </c:pt>
                <c:pt idx="10">
                  <c:v>0.65584415584415612</c:v>
                </c:pt>
              </c:numCache>
            </c:numRef>
          </c:val>
        </c:ser>
        <c:dLbls>
          <c:showLegendKey val="0"/>
          <c:showVal val="0"/>
          <c:showCatName val="0"/>
          <c:showSerName val="0"/>
          <c:showPercent val="0"/>
          <c:showBubbleSize val="0"/>
        </c:dLbls>
        <c:gapWidth val="150"/>
        <c:axId val="131590144"/>
        <c:axId val="130270336"/>
      </c:barChart>
      <c:dateAx>
        <c:axId val="131590144"/>
        <c:scaling>
          <c:orientation val="minMax"/>
        </c:scaling>
        <c:delete val="0"/>
        <c:axPos val="b"/>
        <c:numFmt formatCode="mm/yyyy" sourceLinked="1"/>
        <c:majorTickMark val="out"/>
        <c:minorTickMark val="none"/>
        <c:tickLblPos val="nextTo"/>
        <c:txPr>
          <a:bodyPr rot="-2700000"/>
          <a:lstStyle/>
          <a:p>
            <a:pPr>
              <a:defRPr/>
            </a:pPr>
            <a:endParaRPr lang="en-US"/>
          </a:p>
        </c:txPr>
        <c:crossAx val="130270336"/>
        <c:crosses val="autoZero"/>
        <c:auto val="1"/>
        <c:lblOffset val="100"/>
        <c:baseTimeUnit val="months"/>
      </c:dateAx>
      <c:valAx>
        <c:axId val="130270336"/>
        <c:scaling>
          <c:orientation val="minMax"/>
          <c:max val="1"/>
          <c:min val="0"/>
        </c:scaling>
        <c:delete val="0"/>
        <c:axPos val="l"/>
        <c:majorGridlines/>
        <c:numFmt formatCode="0.00%" sourceLinked="1"/>
        <c:majorTickMark val="out"/>
        <c:minorTickMark val="none"/>
        <c:tickLblPos val="nextTo"/>
        <c:crossAx val="1315901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Development Test</a:t>
            </a:r>
            <a:endParaRPr lang="en-GB" dirty="0"/>
          </a:p>
        </c:rich>
      </c:tx>
      <c:layout/>
      <c:overlay val="0"/>
    </c:title>
    <c:autoTitleDeleted val="0"/>
    <c:plotArea>
      <c:layout/>
      <c:barChart>
        <c:barDir val="col"/>
        <c:grouping val="percentStacked"/>
        <c:varyColors val="0"/>
        <c:ser>
          <c:idx val="0"/>
          <c:order val="0"/>
          <c:tx>
            <c:strRef>
              <c:f>Sheet1!$B$1</c:f>
              <c:strCache>
                <c:ptCount val="1"/>
                <c:pt idx="0">
                  <c:v>Pass</c:v>
                </c:pt>
              </c:strCache>
            </c:strRef>
          </c:tx>
          <c:spPr>
            <a:solidFill>
              <a:schemeClr val="accent1">
                <a:lumMod val="75000"/>
              </a:schemeClr>
            </a:solidFill>
          </c:spPr>
          <c:invertIfNegative val="0"/>
          <c:cat>
            <c:numRef>
              <c:f>Sheet1!$A$2:$A$11</c:f>
              <c:numCache>
                <c:formatCode>dd/mm/yyyy</c:formatCode>
                <c:ptCount val="10"/>
                <c:pt idx="0">
                  <c:v>40695</c:v>
                </c:pt>
                <c:pt idx="1">
                  <c:v>40725</c:v>
                </c:pt>
                <c:pt idx="2">
                  <c:v>40756</c:v>
                </c:pt>
                <c:pt idx="3">
                  <c:v>40787</c:v>
                </c:pt>
                <c:pt idx="4">
                  <c:v>40817</c:v>
                </c:pt>
                <c:pt idx="5">
                  <c:v>40848</c:v>
                </c:pt>
                <c:pt idx="6">
                  <c:v>40878</c:v>
                </c:pt>
                <c:pt idx="7">
                  <c:v>40909</c:v>
                </c:pt>
                <c:pt idx="8">
                  <c:v>40940</c:v>
                </c:pt>
                <c:pt idx="9">
                  <c:v>40969</c:v>
                </c:pt>
              </c:numCache>
            </c:numRef>
          </c:cat>
          <c:val>
            <c:numRef>
              <c:f>Sheet1!$B$2:$B$11</c:f>
              <c:numCache>
                <c:formatCode>General</c:formatCode>
                <c:ptCount val="10"/>
                <c:pt idx="0">
                  <c:v>0.60000000000000064</c:v>
                </c:pt>
                <c:pt idx="1">
                  <c:v>0.5</c:v>
                </c:pt>
                <c:pt idx="2">
                  <c:v>0.4</c:v>
                </c:pt>
                <c:pt idx="3">
                  <c:v>0.5</c:v>
                </c:pt>
                <c:pt idx="4">
                  <c:v>0.70000000000000062</c:v>
                </c:pt>
                <c:pt idx="5">
                  <c:v>0.5</c:v>
                </c:pt>
                <c:pt idx="6">
                  <c:v>0.60000000000000064</c:v>
                </c:pt>
                <c:pt idx="7">
                  <c:v>0.4</c:v>
                </c:pt>
                <c:pt idx="8">
                  <c:v>0.70000000000000062</c:v>
                </c:pt>
                <c:pt idx="9">
                  <c:v>0.60000000000000064</c:v>
                </c:pt>
              </c:numCache>
            </c:numRef>
          </c:val>
        </c:ser>
        <c:ser>
          <c:idx val="1"/>
          <c:order val="1"/>
          <c:tx>
            <c:strRef>
              <c:f>Sheet1!$C$1</c:f>
              <c:strCache>
                <c:ptCount val="1"/>
                <c:pt idx="0">
                  <c:v>Fail</c:v>
                </c:pt>
              </c:strCache>
            </c:strRef>
          </c:tx>
          <c:spPr>
            <a:solidFill>
              <a:schemeClr val="accent1">
                <a:lumMod val="60000"/>
                <a:lumOff val="40000"/>
              </a:schemeClr>
            </a:solidFill>
          </c:spPr>
          <c:invertIfNegative val="0"/>
          <c:cat>
            <c:numRef>
              <c:f>Sheet1!$A$2:$A$11</c:f>
              <c:numCache>
                <c:formatCode>dd/mm/yyyy</c:formatCode>
                <c:ptCount val="10"/>
                <c:pt idx="0">
                  <c:v>40695</c:v>
                </c:pt>
                <c:pt idx="1">
                  <c:v>40725</c:v>
                </c:pt>
                <c:pt idx="2">
                  <c:v>40756</c:v>
                </c:pt>
                <c:pt idx="3">
                  <c:v>40787</c:v>
                </c:pt>
                <c:pt idx="4">
                  <c:v>40817</c:v>
                </c:pt>
                <c:pt idx="5">
                  <c:v>40848</c:v>
                </c:pt>
                <c:pt idx="6">
                  <c:v>40878</c:v>
                </c:pt>
                <c:pt idx="7">
                  <c:v>40909</c:v>
                </c:pt>
                <c:pt idx="8">
                  <c:v>40940</c:v>
                </c:pt>
                <c:pt idx="9">
                  <c:v>40969</c:v>
                </c:pt>
              </c:numCache>
            </c:numRef>
          </c:cat>
          <c:val>
            <c:numRef>
              <c:f>Sheet1!$C$2:$C$11</c:f>
              <c:numCache>
                <c:formatCode>General</c:formatCode>
                <c:ptCount val="10"/>
                <c:pt idx="0">
                  <c:v>0.4</c:v>
                </c:pt>
                <c:pt idx="1">
                  <c:v>0.5</c:v>
                </c:pt>
                <c:pt idx="2">
                  <c:v>0.60000000000000064</c:v>
                </c:pt>
                <c:pt idx="3">
                  <c:v>0.5</c:v>
                </c:pt>
                <c:pt idx="4">
                  <c:v>0.30000000000000032</c:v>
                </c:pt>
                <c:pt idx="5">
                  <c:v>0.5</c:v>
                </c:pt>
                <c:pt idx="6">
                  <c:v>0.4</c:v>
                </c:pt>
                <c:pt idx="7">
                  <c:v>0.60000000000000064</c:v>
                </c:pt>
                <c:pt idx="8">
                  <c:v>0.30000000000000032</c:v>
                </c:pt>
                <c:pt idx="9">
                  <c:v>0.4</c:v>
                </c:pt>
              </c:numCache>
            </c:numRef>
          </c:val>
        </c:ser>
        <c:dLbls>
          <c:showLegendKey val="0"/>
          <c:showVal val="0"/>
          <c:showCatName val="0"/>
          <c:showSerName val="0"/>
          <c:showPercent val="0"/>
          <c:showBubbleSize val="0"/>
        </c:dLbls>
        <c:gapWidth val="55"/>
        <c:overlap val="100"/>
        <c:axId val="123334656"/>
        <c:axId val="123622464"/>
      </c:barChart>
      <c:dateAx>
        <c:axId val="123334656"/>
        <c:scaling>
          <c:orientation val="minMax"/>
        </c:scaling>
        <c:delete val="0"/>
        <c:axPos val="b"/>
        <c:numFmt formatCode="dd/mm/yyyy" sourceLinked="1"/>
        <c:majorTickMark val="none"/>
        <c:minorTickMark val="none"/>
        <c:tickLblPos val="none"/>
        <c:crossAx val="123622464"/>
        <c:crosses val="autoZero"/>
        <c:auto val="1"/>
        <c:lblOffset val="100"/>
        <c:baseTimeUnit val="months"/>
      </c:dateAx>
      <c:valAx>
        <c:axId val="123622464"/>
        <c:scaling>
          <c:orientation val="minMax"/>
          <c:max val="1"/>
          <c:min val="0"/>
        </c:scaling>
        <c:delete val="0"/>
        <c:axPos val="l"/>
        <c:majorGridlines/>
        <c:numFmt formatCode="0%" sourceLinked="1"/>
        <c:majorTickMark val="none"/>
        <c:minorTickMark val="none"/>
        <c:tickLblPos val="nextTo"/>
        <c:txPr>
          <a:bodyPr/>
          <a:lstStyle/>
          <a:p>
            <a:pPr>
              <a:defRPr sz="1000"/>
            </a:pPr>
            <a:endParaRPr lang="en-US"/>
          </a:p>
        </c:txPr>
        <c:crossAx val="123334656"/>
        <c:crosses val="autoZero"/>
        <c:crossBetween val="between"/>
        <c:majorUnit val="0.2"/>
        <c:minorUnit val="1.0000000000000005E-2"/>
      </c:valAx>
    </c:plotArea>
    <c:legend>
      <c:legendPos val="r"/>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Landing Results</a:t>
            </a:r>
            <a:endParaRPr lang="en-GB" dirty="0"/>
          </a:p>
        </c:rich>
      </c:tx>
      <c:layout/>
      <c:overlay val="0"/>
    </c:title>
    <c:autoTitleDeleted val="0"/>
    <c:plotArea>
      <c:layout/>
      <c:barChart>
        <c:barDir val="col"/>
        <c:grouping val="percentStacked"/>
        <c:varyColors val="0"/>
        <c:ser>
          <c:idx val="0"/>
          <c:order val="0"/>
          <c:tx>
            <c:strRef>
              <c:f>Sheet1!$B$1</c:f>
              <c:strCache>
                <c:ptCount val="1"/>
                <c:pt idx="0">
                  <c:v>Pass</c:v>
                </c:pt>
              </c:strCache>
            </c:strRef>
          </c:tx>
          <c:spPr>
            <a:solidFill>
              <a:schemeClr val="accent3">
                <a:lumMod val="75000"/>
              </a:schemeClr>
            </a:solidFill>
          </c:spPr>
          <c:invertIfNegative val="0"/>
          <c:cat>
            <c:numRef>
              <c:f>Sheet1!$A$2:$A$11</c:f>
              <c:numCache>
                <c:formatCode>dd/mm/yyyy</c:formatCode>
                <c:ptCount val="10"/>
                <c:pt idx="0">
                  <c:v>41061</c:v>
                </c:pt>
                <c:pt idx="1">
                  <c:v>41091</c:v>
                </c:pt>
                <c:pt idx="2">
                  <c:v>41122</c:v>
                </c:pt>
                <c:pt idx="3">
                  <c:v>41153</c:v>
                </c:pt>
                <c:pt idx="4">
                  <c:v>41183</c:v>
                </c:pt>
                <c:pt idx="5">
                  <c:v>41214</c:v>
                </c:pt>
                <c:pt idx="6">
                  <c:v>41244</c:v>
                </c:pt>
                <c:pt idx="7">
                  <c:v>41275</c:v>
                </c:pt>
                <c:pt idx="8">
                  <c:v>41306</c:v>
                </c:pt>
                <c:pt idx="9">
                  <c:v>41334</c:v>
                </c:pt>
              </c:numCache>
            </c:numRef>
          </c:cat>
          <c:val>
            <c:numRef>
              <c:f>Sheet1!$B$2:$B$11</c:f>
              <c:numCache>
                <c:formatCode>General</c:formatCode>
                <c:ptCount val="10"/>
                <c:pt idx="0">
                  <c:v>0.98</c:v>
                </c:pt>
                <c:pt idx="1">
                  <c:v>0.99</c:v>
                </c:pt>
                <c:pt idx="2">
                  <c:v>0.98</c:v>
                </c:pt>
                <c:pt idx="3">
                  <c:v>0.99</c:v>
                </c:pt>
                <c:pt idx="4">
                  <c:v>0.99</c:v>
                </c:pt>
                <c:pt idx="5">
                  <c:v>0.99</c:v>
                </c:pt>
                <c:pt idx="6">
                  <c:v>1</c:v>
                </c:pt>
                <c:pt idx="7">
                  <c:v>0.98</c:v>
                </c:pt>
                <c:pt idx="8">
                  <c:v>0.99</c:v>
                </c:pt>
                <c:pt idx="9">
                  <c:v>1</c:v>
                </c:pt>
              </c:numCache>
            </c:numRef>
          </c:val>
        </c:ser>
        <c:ser>
          <c:idx val="1"/>
          <c:order val="1"/>
          <c:tx>
            <c:strRef>
              <c:f>Sheet1!$C$1</c:f>
              <c:strCache>
                <c:ptCount val="1"/>
                <c:pt idx="0">
                  <c:v>Fail</c:v>
                </c:pt>
              </c:strCache>
            </c:strRef>
          </c:tx>
          <c:spPr>
            <a:solidFill>
              <a:srgbClr val="FF0000"/>
            </a:solidFill>
          </c:spPr>
          <c:invertIfNegative val="0"/>
          <c:cat>
            <c:numRef>
              <c:f>Sheet1!$A$2:$A$11</c:f>
              <c:numCache>
                <c:formatCode>dd/mm/yyyy</c:formatCode>
                <c:ptCount val="10"/>
                <c:pt idx="0">
                  <c:v>41061</c:v>
                </c:pt>
                <c:pt idx="1">
                  <c:v>41091</c:v>
                </c:pt>
                <c:pt idx="2">
                  <c:v>41122</c:v>
                </c:pt>
                <c:pt idx="3">
                  <c:v>41153</c:v>
                </c:pt>
                <c:pt idx="4">
                  <c:v>41183</c:v>
                </c:pt>
                <c:pt idx="5">
                  <c:v>41214</c:v>
                </c:pt>
                <c:pt idx="6">
                  <c:v>41244</c:v>
                </c:pt>
                <c:pt idx="7">
                  <c:v>41275</c:v>
                </c:pt>
                <c:pt idx="8">
                  <c:v>41306</c:v>
                </c:pt>
                <c:pt idx="9">
                  <c:v>41334</c:v>
                </c:pt>
              </c:numCache>
            </c:numRef>
          </c:cat>
          <c:val>
            <c:numRef>
              <c:f>Sheet1!$C$2:$C$11</c:f>
              <c:numCache>
                <c:formatCode>General</c:formatCode>
                <c:ptCount val="10"/>
                <c:pt idx="0">
                  <c:v>2.0000000000000032E-2</c:v>
                </c:pt>
                <c:pt idx="1">
                  <c:v>1.0000000000000016E-2</c:v>
                </c:pt>
                <c:pt idx="2">
                  <c:v>2.0000000000000032E-2</c:v>
                </c:pt>
                <c:pt idx="3">
                  <c:v>1.0000000000000016E-2</c:v>
                </c:pt>
                <c:pt idx="4">
                  <c:v>1.0000000000000016E-2</c:v>
                </c:pt>
                <c:pt idx="5">
                  <c:v>1.0000000000000016E-2</c:v>
                </c:pt>
                <c:pt idx="6">
                  <c:v>0</c:v>
                </c:pt>
                <c:pt idx="7">
                  <c:v>2.0000000000000032E-2</c:v>
                </c:pt>
                <c:pt idx="8">
                  <c:v>1.0000000000000016E-2</c:v>
                </c:pt>
                <c:pt idx="9">
                  <c:v>0</c:v>
                </c:pt>
              </c:numCache>
            </c:numRef>
          </c:val>
        </c:ser>
        <c:dLbls>
          <c:showLegendKey val="0"/>
          <c:showVal val="0"/>
          <c:showCatName val="0"/>
          <c:showSerName val="0"/>
          <c:showPercent val="0"/>
          <c:showBubbleSize val="0"/>
        </c:dLbls>
        <c:gapWidth val="55"/>
        <c:overlap val="100"/>
        <c:axId val="123337216"/>
        <c:axId val="123624192"/>
      </c:barChart>
      <c:dateAx>
        <c:axId val="123337216"/>
        <c:scaling>
          <c:orientation val="minMax"/>
        </c:scaling>
        <c:delete val="0"/>
        <c:axPos val="b"/>
        <c:numFmt formatCode="dd/mm/yyyy" sourceLinked="1"/>
        <c:majorTickMark val="none"/>
        <c:minorTickMark val="none"/>
        <c:tickLblPos val="none"/>
        <c:crossAx val="123624192"/>
        <c:crosses val="autoZero"/>
        <c:auto val="1"/>
        <c:lblOffset val="100"/>
        <c:baseTimeUnit val="months"/>
      </c:dateAx>
      <c:valAx>
        <c:axId val="123624192"/>
        <c:scaling>
          <c:orientation val="minMax"/>
          <c:max val="1"/>
          <c:min val="0"/>
        </c:scaling>
        <c:delete val="0"/>
        <c:axPos val="l"/>
        <c:majorGridlines/>
        <c:numFmt formatCode="0%" sourceLinked="1"/>
        <c:majorTickMark val="none"/>
        <c:minorTickMark val="none"/>
        <c:tickLblPos val="nextTo"/>
        <c:txPr>
          <a:bodyPr/>
          <a:lstStyle/>
          <a:p>
            <a:pPr>
              <a:defRPr sz="1000"/>
            </a:pPr>
            <a:endParaRPr lang="en-US"/>
          </a:p>
        </c:txPr>
        <c:crossAx val="123337216"/>
        <c:crosses val="autoZero"/>
        <c:crossBetween val="between"/>
        <c:majorUnit val="0.2"/>
        <c:minorUnit val="1.0000000000000005E-2"/>
      </c:valAx>
    </c:plotArea>
    <c:legend>
      <c:legendPos val="r"/>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81B2FB-D63E-4B62-8963-D456E4C0D044}" type="datetimeFigureOut">
              <a:rPr lang="en-GB" smtClean="0"/>
              <a:pPr/>
              <a:t>24/04/2012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C1C5D1-0498-4DBE-B3CC-F742F8446A00}" type="slidenum">
              <a:rPr lang="en-GB" smtClean="0"/>
              <a:pPr/>
              <a:t>‹#›</a:t>
            </a:fld>
            <a:endParaRPr lang="en-GB" dirty="0"/>
          </a:p>
        </p:txBody>
      </p:sp>
    </p:spTree>
    <p:extLst>
      <p:ext uri="{BB962C8B-B14F-4D97-AF65-F5344CB8AC3E}">
        <p14:creationId xmlns:p14="http://schemas.microsoft.com/office/powerpoint/2010/main" val="276669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8B739-8657-4308-BE12-D0CCF14C799C}" type="datetimeFigureOut">
              <a:rPr lang="en-GB" smtClean="0"/>
              <a:pPr/>
              <a:t>24/04/2012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04756-24C1-447A-AD60-9BC3216A12BD}" type="slidenum">
              <a:rPr lang="en-GB" smtClean="0"/>
              <a:pPr/>
              <a:t>‹#›</a:t>
            </a:fld>
            <a:endParaRPr lang="en-GB" dirty="0"/>
          </a:p>
        </p:txBody>
      </p:sp>
    </p:spTree>
    <p:extLst>
      <p:ext uri="{BB962C8B-B14F-4D97-AF65-F5344CB8AC3E}">
        <p14:creationId xmlns:p14="http://schemas.microsoft.com/office/powerpoint/2010/main" val="6682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14</a:t>
            </a:fld>
            <a:endParaRPr lang="en-GB" dirty="0"/>
          </a:p>
        </p:txBody>
      </p:sp>
    </p:spTree>
    <p:extLst>
      <p:ext uri="{BB962C8B-B14F-4D97-AF65-F5344CB8AC3E}">
        <p14:creationId xmlns:p14="http://schemas.microsoft.com/office/powerpoint/2010/main" val="119446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sz="1400"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17</a:t>
            </a:fld>
            <a:endParaRPr lang="en-GB" dirty="0"/>
          </a:p>
        </p:txBody>
      </p:sp>
    </p:spTree>
    <p:extLst>
      <p:ext uri="{BB962C8B-B14F-4D97-AF65-F5344CB8AC3E}">
        <p14:creationId xmlns:p14="http://schemas.microsoft.com/office/powerpoint/2010/main" val="2517647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18</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19</a:t>
            </a:fld>
            <a:endParaRPr lang="en-GB" dirty="0"/>
          </a:p>
        </p:txBody>
      </p:sp>
    </p:spTree>
    <p:extLst>
      <p:ext uri="{BB962C8B-B14F-4D97-AF65-F5344CB8AC3E}">
        <p14:creationId xmlns:p14="http://schemas.microsoft.com/office/powerpoint/2010/main" val="360029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give a quick overview of Maloo for the next few minutes.</a:t>
            </a:r>
          </a:p>
          <a:p>
            <a:endParaRPr lang="en-GB" dirty="0" smtClean="0"/>
          </a:p>
          <a:p>
            <a:r>
              <a:rPr lang="en-GB" dirty="0" smtClean="0"/>
              <a:t>I've been with Whamcloud for a little over six months now, and most of my time has been spent on Maloo.</a:t>
            </a:r>
          </a:p>
          <a:p>
            <a:endParaRPr lang="en-GB" dirty="0" smtClean="0"/>
          </a:p>
          <a:p>
            <a:r>
              <a:rPr lang="en-GB" dirty="0" smtClean="0"/>
              <a:t>The purpose of Maloo is to give you a window into our test system. While Maloo is centred around the results from autotest it does offer visibility into some other parts of the test system.</a:t>
            </a:r>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20</a:t>
            </a:fld>
            <a:endParaRPr lang="en-GB" dirty="0"/>
          </a:p>
        </p:txBody>
      </p:sp>
    </p:spTree>
    <p:extLst>
      <p:ext uri="{BB962C8B-B14F-4D97-AF65-F5344CB8AC3E}">
        <p14:creationId xmlns:p14="http://schemas.microsoft.com/office/powerpoint/2010/main" val="11944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2</a:t>
            </a:fld>
            <a:endParaRPr lang="en-GB" dirty="0"/>
          </a:p>
        </p:txBody>
      </p:sp>
    </p:spTree>
    <p:extLst>
      <p:ext uri="{BB962C8B-B14F-4D97-AF65-F5344CB8AC3E}">
        <p14:creationId xmlns:p14="http://schemas.microsoft.com/office/powerpoint/2010/main" val="119446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Here's my agenda for this talk about Maloo:</a:t>
            </a:r>
          </a:p>
          <a:p>
            <a:endParaRPr lang="en-GB" dirty="0" smtClean="0"/>
          </a:p>
          <a:p>
            <a:r>
              <a:rPr lang="en-GB" dirty="0" smtClean="0"/>
              <a:t>	First I'll give a high level view of what Maloo is.</a:t>
            </a:r>
          </a:p>
          <a:p>
            <a:endParaRPr lang="en-GB" dirty="0" smtClean="0"/>
          </a:p>
          <a:p>
            <a:r>
              <a:rPr lang="en-GB" dirty="0" smtClean="0"/>
              <a:t>	Then I'll talk about some of the changes which have been made to Maloo since last LUG, time is short so it's just a sample of the high points.</a:t>
            </a:r>
          </a:p>
          <a:p>
            <a:endParaRPr lang="en-GB" dirty="0" smtClean="0"/>
          </a:p>
          <a:p>
            <a:r>
              <a:rPr lang="en-GB" dirty="0" smtClean="0"/>
              <a:t>	Then I'll talk about the development priorities which the quality of Maloo itself, and the quality of the service it provides to its users - hopefully giving them easy access to data which is timely and accurate.</a:t>
            </a:r>
          </a:p>
          <a:p>
            <a:endParaRPr lang="en-GB" dirty="0" smtClean="0"/>
          </a:p>
          <a:p>
            <a:r>
              <a:rPr lang="en-GB" dirty="0" smtClean="0"/>
              <a:t>	Then I'll talk about some of the features planned for Maloo, again it'll be a couple of interesting examples as there are lots of improvements in my ticket list! These might be superseded by other features, and the two I'll describe today are scanning incoming log files for "interesting" content and providing prominent navigation to the interesting parts of the logs, and user preferences.</a:t>
            </a:r>
          </a:p>
          <a:p>
            <a:endParaRPr lang="en-GB" dirty="0" smtClean="0"/>
          </a:p>
          <a:p>
            <a:r>
              <a:rPr lang="en-GB" dirty="0" smtClean="0"/>
              <a:t>	Finally, time permitting we'll answer questions or take feedback.</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So, what is Maloo?</a:t>
            </a:r>
          </a:p>
          <a:p>
            <a:endParaRPr lang="en-GB" dirty="0" smtClean="0"/>
          </a:p>
          <a:p>
            <a:r>
              <a:rPr lang="en-GB" dirty="0" smtClean="0"/>
              <a:t>Maloo is a web application for collecting results and log files from auster and making those results and log files available. The biggest input to Maloo is our autotest system. Developers and testers can upload their own results files using the web interface or a shell script they can download.</a:t>
            </a:r>
          </a:p>
          <a:p>
            <a:endParaRPr lang="en-GB" dirty="0" smtClean="0"/>
          </a:p>
          <a:p>
            <a:r>
              <a:rPr lang="en-GB" dirty="0" smtClean="0"/>
              <a:t>There are two components to the data we store, the "digested" results which are in YAML files describing the tests run and the nodes they were run on, and the console output and test log files from the node provisioning and test runs.</a:t>
            </a:r>
          </a:p>
          <a:p>
            <a:endParaRPr lang="en-GB" dirty="0" smtClean="0"/>
          </a:p>
          <a:p>
            <a:r>
              <a:rPr lang="en-GB" dirty="0" smtClean="0"/>
              <a:t>We store the log files from the tests and system provisioning to have a record of how both Lustre and the test system provisioning are working. By preserving the logs we can do retrospective investigations.</a:t>
            </a:r>
          </a:p>
          <a:p>
            <a:endParaRPr lang="en-GB" dirty="0" smtClean="0"/>
          </a:p>
          <a:p>
            <a:r>
              <a:rPr lang="en-GB" dirty="0" smtClean="0"/>
              <a:t>Maloo lets users search the results and download log files from past runs.</a:t>
            </a:r>
          </a:p>
          <a:p>
            <a:endParaRPr lang="en-GB" dirty="0" smtClean="0"/>
          </a:p>
          <a:p>
            <a:r>
              <a:rPr lang="en-GB" dirty="0" smtClean="0"/>
              <a:t>So Maloo is a result storage and search system, it's publicly accessible on the web at maloo.whamcloud.com - there is a sign up.</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Now I'll move on to a couple of the prettier recent changes to Maloo, there have been lots of changes under the covers and there are lots of changes on my to-do list.</a:t>
            </a:r>
          </a:p>
          <a:p>
            <a:endParaRPr lang="en-GB" dirty="0" smtClean="0"/>
          </a:p>
          <a:p>
            <a:r>
              <a:rPr lang="en-GB" dirty="0" smtClean="0"/>
              <a:t>The reports I'll show make use of the data in Maloo from the test results and help us get a sense of how the testing is going in terms of Lustre quality and in terms of how well we're using, um, utilizing the test resources.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section of the release report. Looking at the column headers we see git tags, some of the SHA1 for the revision, and the date the commit was made - the most recent commit is at the left. The rows are the test sets, alphabetically ordered.</a:t>
            </a:r>
          </a:p>
          <a:p>
            <a:endParaRPr lang="en-GB" dirty="0" smtClean="0"/>
          </a:p>
          <a:p>
            <a:r>
              <a:rPr lang="en-GB" dirty="0" smtClean="0"/>
              <a:t>As we prepare a Lustre release this report combines test data in Maloo and revision data from the Git repository to allow the release manager to see if the release's quality is improving, and to drill down to the test results or Jira issues quickly.</a:t>
            </a:r>
          </a:p>
          <a:p>
            <a:endParaRPr lang="en-GB" dirty="0" smtClean="0"/>
          </a:p>
          <a:p>
            <a:r>
              <a:rPr lang="en-GB" dirty="0" smtClean="0"/>
              <a:t>The tool finds all the results for runs involving a particular revision and determines how many of the test sets passed and failed.</a:t>
            </a:r>
          </a:p>
          <a:p>
            <a:endParaRPr lang="en-GB" dirty="0" smtClean="0"/>
          </a:p>
          <a:p>
            <a:r>
              <a:rPr lang="en-GB" dirty="0" smtClean="0"/>
              <a:t>The green cells indicate that all the tests passed, the red cells are where there is a higher proportion of failed tests than in the previous run (things are getting worse), and the amber cells are where the proportion of failures is smaller than the previous revision, but there are still failures.</a:t>
            </a:r>
          </a:p>
          <a:p>
            <a:endParaRPr lang="en-GB" dirty="0" smtClean="0"/>
          </a:p>
          <a:p>
            <a:r>
              <a:rPr lang="en-GB" dirty="0" smtClean="0"/>
              <a:t>This report lets the release manager quickly get a sense of how a release is shaping up, and eliminates the manual task of keeping the data in a spreadsheet.</a:t>
            </a:r>
            <a:endParaRPr lang="en-GB" dirty="0"/>
          </a:p>
        </p:txBody>
      </p:sp>
      <p:sp>
        <p:nvSpPr>
          <p:cNvPr id="4" name="Slide Number Placeholder 3"/>
          <p:cNvSpPr>
            <a:spLocks noGrp="1"/>
          </p:cNvSpPr>
          <p:nvPr>
            <p:ph type="sldNum" sz="quarter" idx="10"/>
          </p:nvPr>
        </p:nvSpPr>
        <p:spPr/>
        <p:txBody>
          <a:bodyPr/>
          <a:lstStyle/>
          <a:p>
            <a:fld id="{ED920D11-93FD-4798-9FD3-A56D545A647A}" type="slidenum">
              <a:rPr lang="en-US" smtClean="0"/>
              <a:pPr/>
              <a:t>24</a:t>
            </a:fld>
            <a:endParaRPr lang="en-US" dirty="0"/>
          </a:p>
        </p:txBody>
      </p:sp>
    </p:spTree>
    <p:extLst>
      <p:ext uri="{BB962C8B-B14F-4D97-AF65-F5344CB8AC3E}">
        <p14:creationId xmlns:p14="http://schemas.microsoft.com/office/powerpoint/2010/main" val="2884475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relatively new report which we are using to get a better idea of how effectively we're using our test clusters. Time runs from left to right across the display, and each row represents a node (they're sorted alphabetically at the moment, and that currently works well for grouping them together). Periods of time when there are Maloo test results for a node participating in a test are green, and the white gaps are "idle time". We have yet to integrate with the node reservation software (SLURM) so some of that white space could be accounted for because a developer is using some nodes for development.</a:t>
            </a:r>
          </a:p>
          <a:p>
            <a:endParaRPr lang="en-GB" dirty="0" smtClean="0"/>
          </a:p>
          <a:p>
            <a:r>
              <a:rPr lang="en-GB" dirty="0" smtClean="0"/>
              <a:t>When the mouse is over a node then it and the other nodes participating in the test set run are highlighted red, and if you want to you can drill down to the test results.</a:t>
            </a:r>
          </a:p>
          <a:p>
            <a:endParaRPr lang="en-GB" dirty="0" smtClean="0"/>
          </a:p>
          <a:p>
            <a:r>
              <a:rPr lang="en-GB" dirty="0" smtClean="0"/>
              <a:t>Looking at this you can see that there are two distinct sets of nodes. At the top is Whamcloud's Toro cluster where we typically use four nodes per test, and at the bottom you can see nodes in the LLNL Hyperion cluster where a test session can involve hundreds of nodes.</a:t>
            </a:r>
          </a:p>
          <a:p>
            <a:endParaRPr lang="en-GB" dirty="0" smtClean="0"/>
          </a:p>
          <a:p>
            <a:r>
              <a:rPr lang="en-GB" dirty="0" smtClean="0"/>
              <a:t>There are several improvements slated for this, but once you know how to read this it already conveys a lot of information at a glance.</a:t>
            </a:r>
            <a:endParaRPr lang="en-GB" dirty="0"/>
          </a:p>
        </p:txBody>
      </p:sp>
      <p:sp>
        <p:nvSpPr>
          <p:cNvPr id="4" name="Slide Number Placeholder 3"/>
          <p:cNvSpPr>
            <a:spLocks noGrp="1"/>
          </p:cNvSpPr>
          <p:nvPr>
            <p:ph type="sldNum" sz="quarter" idx="10"/>
          </p:nvPr>
        </p:nvSpPr>
        <p:spPr/>
        <p:txBody>
          <a:bodyPr/>
          <a:lstStyle/>
          <a:p>
            <a:fld id="{ED920D11-93FD-4798-9FD3-A56D545A647A}" type="slidenum">
              <a:rPr lang="en-US" smtClean="0"/>
              <a:pPr/>
              <a:t>25</a:t>
            </a:fld>
            <a:endParaRPr lang="en-US" dirty="0"/>
          </a:p>
        </p:txBody>
      </p:sp>
    </p:spTree>
    <p:extLst>
      <p:ext uri="{BB962C8B-B14F-4D97-AF65-F5344CB8AC3E}">
        <p14:creationId xmlns:p14="http://schemas.microsoft.com/office/powerpoint/2010/main" val="158972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user visible changes I have been working on the "invisible work" of speeding things up, cleaning up the HTML, helping Chris work on passing more information in from autotest, and so on.</a:t>
            </a:r>
          </a:p>
          <a:p>
            <a:endParaRPr lang="en-GB" dirty="0" smtClean="0"/>
          </a:p>
          <a:p>
            <a:r>
              <a:rPr lang="en-GB" dirty="0" smtClean="0"/>
              <a:t>Some of the work has been on myself, improving development processes so that I'm focussed on one thing at a time and making my best effort to have tests for new features so I can deliver releases confidently every few days (circumstances permitting).</a:t>
            </a:r>
          </a:p>
          <a:p>
            <a:endParaRPr lang="en-GB" dirty="0" smtClean="0"/>
          </a:p>
          <a:p>
            <a:r>
              <a:rPr lang="en-GB" dirty="0" smtClean="0"/>
              <a:t>The code has been packaged up in to Chef so that it can be repeatably and reliably deployed and rolled back.</a:t>
            </a:r>
          </a:p>
          <a:p>
            <a:endParaRPr lang="en-GB" dirty="0" smtClean="0"/>
          </a:p>
          <a:p>
            <a:r>
              <a:rPr lang="en-GB" dirty="0" smtClean="0"/>
              <a:t>There's still plenty of room for improvement, but let's move on to the development priorities I use to guide me.</a:t>
            </a:r>
            <a:endParaRPr lang="en-GB" dirty="0"/>
          </a:p>
        </p:txBody>
      </p:sp>
      <p:sp>
        <p:nvSpPr>
          <p:cNvPr id="4" name="Slide Number Placeholder 3"/>
          <p:cNvSpPr>
            <a:spLocks noGrp="1"/>
          </p:cNvSpPr>
          <p:nvPr>
            <p:ph type="sldNum" sz="quarter" idx="10"/>
          </p:nvPr>
        </p:nvSpPr>
        <p:spPr/>
        <p:txBody>
          <a:bodyPr/>
          <a:lstStyle/>
          <a:p>
            <a:fld id="{ED920D11-93FD-4798-9FD3-A56D545A647A}" type="slidenum">
              <a:rPr lang="en-US" smtClean="0"/>
              <a:pPr/>
              <a:t>26</a:t>
            </a:fld>
            <a:endParaRPr lang="en-US" dirty="0"/>
          </a:p>
        </p:txBody>
      </p:sp>
    </p:spTree>
    <p:extLst>
      <p:ext uri="{BB962C8B-B14F-4D97-AF65-F5344CB8AC3E}">
        <p14:creationId xmlns:p14="http://schemas.microsoft.com/office/powerpoint/2010/main" val="136271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It shouldn't be a surprise that quality is what drives the development priorities.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The quality of a tool is its fitness for purpose.</a:t>
            </a:r>
          </a:p>
          <a:p>
            <a:endParaRPr lang="en-GB" dirty="0" smtClean="0"/>
          </a:p>
          <a:p>
            <a:r>
              <a:rPr lang="en-GB" dirty="0" smtClean="0"/>
              <a:t>The development practices mentioned a few moments ago mean that I'm less likely to accidentally break something as I develop and deploy new code. Perhaps one day I'll be able to detect speed regressions too...</a:t>
            </a:r>
          </a:p>
          <a:p>
            <a:endParaRPr lang="en-GB" dirty="0" smtClean="0"/>
          </a:p>
          <a:p>
            <a:r>
              <a:rPr lang="en-GB" dirty="0" smtClean="0"/>
              <a:t>The value in Maloo is to give developers access to test results as quickly as possible, and apart from that to stay out of the way. Ideally Maloo should be "self service" so that developers can get on without waiting.</a:t>
            </a:r>
          </a:p>
          <a:p>
            <a:endParaRPr lang="en-GB" dirty="0" smtClean="0"/>
          </a:p>
          <a:p>
            <a:r>
              <a:rPr lang="en-GB" dirty="0" smtClean="0"/>
              <a:t>Lustre developers should be able to see if their results have been successfully uploaded into Maloo, and if they aren't in Maloo then the developer should be able to see why the upload failed or where the upload is queued. </a:t>
            </a:r>
          </a:p>
          <a:p>
            <a:endParaRPr lang="en-GB" dirty="0" smtClean="0"/>
          </a:p>
          <a:p>
            <a:r>
              <a:rPr lang="en-GB" dirty="0" smtClean="0"/>
              <a:t>They need visibility into the tool.</a:t>
            </a:r>
          </a:p>
          <a:p>
            <a:endParaRPr lang="en-GB" dirty="0" smtClean="0"/>
          </a:p>
          <a:p>
            <a:r>
              <a:rPr lang="en-GB" dirty="0" smtClean="0"/>
              <a:t>The tool should be usable, and that has several facets. I'd like to improve the response time, and I'd also like to make mode information available and make it easy for users to discover where stuff is - without having to ask.</a:t>
            </a: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Maloo must accurately store the data from the test runs in a timey fashion so that developers can look at the results soon after a test run has completed.</a:t>
            </a:r>
          </a:p>
          <a:p>
            <a:endParaRPr lang="en-GB" dirty="0" smtClean="0"/>
          </a:p>
          <a:p>
            <a:r>
              <a:rPr lang="en-GB" dirty="0" smtClean="0"/>
              <a:t>The developers must be able to make use of the data. It has to be accessible.</a:t>
            </a:r>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Now I'm going to move on to a couple of features we plan to develop soon.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a:t>
            </a:fld>
            <a:endParaRPr lang="en-GB" dirty="0"/>
          </a:p>
        </p:txBody>
      </p:sp>
    </p:spTree>
    <p:extLst>
      <p:ext uri="{BB962C8B-B14F-4D97-AF65-F5344CB8AC3E}">
        <p14:creationId xmlns:p14="http://schemas.microsoft.com/office/powerpoint/2010/main" val="119446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Currently Maloo just stores the log files, and we rely on test results being reported accurately to alert developers that something is wrong. We can scan the log files for interesting strings and flag the test sessions on the front page if something unusual is detected. This could take a user quickly to a page displaying the areas of the log files which were flagged.</a:t>
            </a:r>
          </a:p>
          <a:p>
            <a:endParaRPr lang="en-GB" dirty="0" smtClean="0"/>
          </a:p>
          <a:p>
            <a:r>
              <a:rPr lang="en-GB" dirty="0" smtClean="0"/>
              <a:t>This automation means developers can quickly be alerted to unexpected issues in Lustre or the test suite. People will still read the logs as necessary, this just helps speed things along.</a:t>
            </a:r>
          </a:p>
          <a:p>
            <a:endParaRPr lang="en-GB" dirty="0" smtClean="0"/>
          </a:p>
          <a:p>
            <a:r>
              <a:rPr lang="en-GB" dirty="0" smtClean="0"/>
              <a:t>(We could extend this to full text searching of the log files, but that's another feature.)</a:t>
            </a:r>
          </a:p>
          <a:p>
            <a:endParaRPr lang="en-GB" dirty="0" smtClean="0"/>
          </a:p>
          <a:p>
            <a:r>
              <a:rPr lang="en-GB" dirty="0" smtClean="0"/>
              <a:t>The next few slides show how it might work.</a:t>
            </a:r>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will be some indicator, in these mock-ups it's a footprint, which indicate that a test session's logs are interesting.</a:t>
            </a:r>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32</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Clicking on the indicator will lead you to the tests with interesting logs.</a:t>
            </a:r>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33</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we can drill down into that test to see which logs are interesting.</a:t>
            </a:r>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34</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pretty quickly end up at the line of interest.</a:t>
            </a:r>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35</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The next feature is user profiles, we make people sign up and log in, why not use that to their advantage?</a:t>
            </a:r>
          </a:p>
          <a:p>
            <a:endParaRPr lang="en-GB" dirty="0" smtClean="0"/>
          </a:p>
          <a:p>
            <a:r>
              <a:rPr lang="en-GB" dirty="0" smtClean="0"/>
              <a:t>Different people want to see different views of the data. Even when it's essentially the same data one person might want to see one set of columns in a particular order, and another person might be interested in other columns. Rather than crowd the display we can give each user preferences and let the users decide what they to see. We can also have preferences for which page to land on after signing in, filtering and sorting being remembered between visits etc.</a:t>
            </a: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3D133-7228-4B42-826A-46FA3C954937}"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That's all I was going to cover. We've looked at:</a:t>
            </a:r>
          </a:p>
          <a:p>
            <a:endParaRPr lang="en-GB" dirty="0" smtClean="0"/>
          </a:p>
          <a:p>
            <a:r>
              <a:rPr lang="en-GB" dirty="0" smtClean="0"/>
              <a:t>	the changes which have been made in Maloo since last year</a:t>
            </a:r>
          </a:p>
          <a:p>
            <a:endParaRPr lang="en-GB" dirty="0" smtClean="0"/>
          </a:p>
          <a:p>
            <a:r>
              <a:rPr lang="en-GB" dirty="0" smtClean="0"/>
              <a:t>	what my development priorities are</a:t>
            </a:r>
          </a:p>
          <a:p>
            <a:r>
              <a:rPr lang="en-GB" dirty="0" smtClean="0"/>
              <a:t>	some of the things which might be coming out soon</a:t>
            </a:r>
          </a:p>
          <a:p>
            <a:endParaRPr lang="en-GB" dirty="0" smtClean="0"/>
          </a:p>
          <a:p>
            <a:r>
              <a:rPr lang="en-GB" dirty="0" smtClean="0"/>
              <a:t>If there are any comments or questions we can take them if time permits, or you can collar one of me or Chris when you see us.</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38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GB" sz="1400" b="0" baseline="0" dirty="0" smtClean="0"/>
          </a:p>
        </p:txBody>
      </p:sp>
      <p:sp>
        <p:nvSpPr>
          <p:cNvPr id="4" name="Slide Number Placeholder 3"/>
          <p:cNvSpPr>
            <a:spLocks noGrp="1"/>
          </p:cNvSpPr>
          <p:nvPr>
            <p:ph type="sldNum" sz="quarter" idx="10"/>
          </p:nvPr>
        </p:nvSpPr>
        <p:spPr/>
        <p:txBody>
          <a:bodyPr/>
          <a:lstStyle/>
          <a:p>
            <a:fld id="{2D304756-24C1-447A-AD60-9BC3216A12BD}" type="slidenum">
              <a:rPr lang="en-GB" smtClean="0"/>
              <a:pPr/>
              <a:t>4</a:t>
            </a:fld>
            <a:endParaRPr lang="en-GB" dirty="0"/>
          </a:p>
        </p:txBody>
      </p:sp>
    </p:spTree>
    <p:extLst>
      <p:ext uri="{BB962C8B-B14F-4D97-AF65-F5344CB8AC3E}">
        <p14:creationId xmlns:p14="http://schemas.microsoft.com/office/powerpoint/2010/main" val="251764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rgbClr val="FF0000"/>
              </a:solidFill>
            </a:endParaRPr>
          </a:p>
        </p:txBody>
      </p:sp>
      <p:sp>
        <p:nvSpPr>
          <p:cNvPr id="4" name="Slide Number Placeholder 3"/>
          <p:cNvSpPr>
            <a:spLocks noGrp="1"/>
          </p:cNvSpPr>
          <p:nvPr>
            <p:ph type="sldNum" sz="quarter" idx="10"/>
          </p:nvPr>
        </p:nvSpPr>
        <p:spPr/>
        <p:txBody>
          <a:bodyPr/>
          <a:lstStyle/>
          <a:p>
            <a:fld id="{2D304756-24C1-447A-AD60-9BC3216A12BD}" type="slidenum">
              <a:rPr lang="en-GB" smtClean="0"/>
              <a:pPr/>
              <a:t>5</a:t>
            </a:fld>
            <a:endParaRPr lang="en-GB" dirty="0"/>
          </a:p>
        </p:txBody>
      </p:sp>
    </p:spTree>
    <p:extLst>
      <p:ext uri="{BB962C8B-B14F-4D97-AF65-F5344CB8AC3E}">
        <p14:creationId xmlns:p14="http://schemas.microsoft.com/office/powerpoint/2010/main" val="25176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6</a:t>
            </a:fld>
            <a:endParaRPr lang="en-GB" dirty="0"/>
          </a:p>
        </p:txBody>
      </p:sp>
    </p:spTree>
    <p:extLst>
      <p:ext uri="{BB962C8B-B14F-4D97-AF65-F5344CB8AC3E}">
        <p14:creationId xmlns:p14="http://schemas.microsoft.com/office/powerpoint/2010/main" val="251764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304756-24C1-447A-AD60-9BC3216A12BD}" type="slidenum">
              <a:rPr lang="en-GB" smtClean="0"/>
              <a:pPr/>
              <a:t>7</a:t>
            </a:fld>
            <a:endParaRPr lang="en-GB" dirty="0"/>
          </a:p>
        </p:txBody>
      </p:sp>
    </p:spTree>
    <p:extLst>
      <p:ext uri="{BB962C8B-B14F-4D97-AF65-F5344CB8AC3E}">
        <p14:creationId xmlns:p14="http://schemas.microsoft.com/office/powerpoint/2010/main" val="119446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p>
        </p:txBody>
      </p:sp>
      <p:sp>
        <p:nvSpPr>
          <p:cNvPr id="4" name="Slide Number Placeholder 3"/>
          <p:cNvSpPr>
            <a:spLocks noGrp="1"/>
          </p:cNvSpPr>
          <p:nvPr>
            <p:ph type="sldNum" sz="quarter" idx="10"/>
          </p:nvPr>
        </p:nvSpPr>
        <p:spPr/>
        <p:txBody>
          <a:bodyPr/>
          <a:lstStyle/>
          <a:p>
            <a:fld id="{2D304756-24C1-447A-AD60-9BC3216A12BD}" type="slidenum">
              <a:rPr lang="en-GB" smtClean="0"/>
              <a:pPr/>
              <a:t>8</a:t>
            </a:fld>
            <a:endParaRPr lang="en-GB" dirty="0"/>
          </a:p>
        </p:txBody>
      </p:sp>
    </p:spTree>
    <p:extLst>
      <p:ext uri="{BB962C8B-B14F-4D97-AF65-F5344CB8AC3E}">
        <p14:creationId xmlns:p14="http://schemas.microsoft.com/office/powerpoint/2010/main" val="251764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p>
        </p:txBody>
      </p:sp>
      <p:sp>
        <p:nvSpPr>
          <p:cNvPr id="4" name="Slide Number Placeholder 3"/>
          <p:cNvSpPr>
            <a:spLocks noGrp="1"/>
          </p:cNvSpPr>
          <p:nvPr>
            <p:ph type="sldNum" sz="quarter" idx="10"/>
          </p:nvPr>
        </p:nvSpPr>
        <p:spPr/>
        <p:txBody>
          <a:bodyPr/>
          <a:lstStyle/>
          <a:p>
            <a:fld id="{2D304756-24C1-447A-AD60-9BC3216A12BD}" type="slidenum">
              <a:rPr lang="en-GB" smtClean="0"/>
              <a:pPr/>
              <a:t>9</a:t>
            </a:fld>
            <a:endParaRPr lang="en-GB" dirty="0"/>
          </a:p>
        </p:txBody>
      </p:sp>
    </p:spTree>
    <p:extLst>
      <p:ext uri="{BB962C8B-B14F-4D97-AF65-F5344CB8AC3E}">
        <p14:creationId xmlns:p14="http://schemas.microsoft.com/office/powerpoint/2010/main" val="251764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mpany Name">
    <p:spTree>
      <p:nvGrpSpPr>
        <p:cNvPr id="1" name=""/>
        <p:cNvGrpSpPr/>
        <p:nvPr/>
      </p:nvGrpSpPr>
      <p:grpSpPr>
        <a:xfrm>
          <a:off x="0" y="0"/>
          <a:ext cx="0" cy="0"/>
          <a:chOff x="0" y="0"/>
          <a:chExt cx="0" cy="0"/>
        </a:xfrm>
      </p:grpSpPr>
      <p:grpSp>
        <p:nvGrpSpPr>
          <p:cNvPr id="2" name="Group 9"/>
          <p:cNvGrpSpPr/>
          <p:nvPr userDrawn="1"/>
        </p:nvGrpSpPr>
        <p:grpSpPr>
          <a:xfrm>
            <a:off x="2428874" y="1772816"/>
            <a:ext cx="4637684" cy="1780009"/>
            <a:chOff x="2428874" y="1772816"/>
            <a:chExt cx="4637684" cy="1780009"/>
          </a:xfrm>
        </p:grpSpPr>
        <p:sp>
          <p:nvSpPr>
            <p:cNvPr id="8" name="Rectangle 7"/>
            <p:cNvSpPr/>
            <p:nvPr userDrawn="1"/>
          </p:nvSpPr>
          <p:spPr bwMode="auto">
            <a:xfrm>
              <a:off x="2428875" y="3359944"/>
              <a:ext cx="4021931" cy="192279"/>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5" name="Rectangle 4"/>
            <p:cNvSpPr/>
            <p:nvPr userDrawn="1"/>
          </p:nvSpPr>
          <p:spPr>
            <a:xfrm>
              <a:off x="2428874" y="2612231"/>
              <a:ext cx="4090989" cy="673894"/>
            </a:xfrm>
            <a:prstGeom prst="rect">
              <a:avLst/>
            </a:prstGeom>
            <a:noFill/>
          </p:spPr>
          <p:txBody>
            <a:bodyPr wrap="square" lIns="91440" tIns="45720" rIns="91440" bIns="45720">
              <a:prstTxWarp prst="textPlain">
                <a:avLst/>
              </a:prstTxWarp>
              <a:spAutoFit/>
            </a:bodyPr>
            <a:lstStyle/>
            <a:p>
              <a:pPr algn="ctr"/>
              <a:r>
                <a:rPr lang="en-US" sz="1400" b="1" cap="none" spc="0" dirty="0" smtClean="0">
                  <a:ln w="12700">
                    <a:noFill/>
                    <a:prstDash val="solid"/>
                  </a:ln>
                  <a:solidFill>
                    <a:srgbClr val="575757"/>
                  </a:solidFill>
                  <a:effectLst/>
                  <a:latin typeface="+mn-lt"/>
                </a:rPr>
                <a:t>whamcloud</a:t>
              </a:r>
              <a:endParaRPr lang="en-US" sz="1400" b="1" cap="none" spc="0" dirty="0">
                <a:ln w="12700">
                  <a:noFill/>
                  <a:prstDash val="solid"/>
                </a:ln>
                <a:solidFill>
                  <a:srgbClr val="575757"/>
                </a:solidFill>
                <a:effectLst/>
                <a:latin typeface="+mn-lt"/>
              </a:endParaRPr>
            </a:p>
          </p:txBody>
        </p:sp>
        <p:sp>
          <p:nvSpPr>
            <p:cNvPr id="6" name="Block Arc 5"/>
            <p:cNvSpPr/>
            <p:nvPr userDrawn="1"/>
          </p:nvSpPr>
          <p:spPr bwMode="auto">
            <a:xfrm>
              <a:off x="5248275" y="1772816"/>
              <a:ext cx="1247775" cy="1262484"/>
            </a:xfrm>
            <a:prstGeom prst="blockArc">
              <a:avLst>
                <a:gd name="adj1" fmla="val 13560258"/>
                <a:gd name="adj2" fmla="val 21450876"/>
                <a:gd name="adj3" fmla="val 1478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7" name="Block Arc 6"/>
            <p:cNvSpPr/>
            <p:nvPr userDrawn="1"/>
          </p:nvSpPr>
          <p:spPr bwMode="auto">
            <a:xfrm>
              <a:off x="5818783" y="2302768"/>
              <a:ext cx="1247775" cy="1250057"/>
            </a:xfrm>
            <a:prstGeom prst="blockArc">
              <a:avLst>
                <a:gd name="adj1" fmla="val 13437117"/>
                <a:gd name="adj2" fmla="val 5418968"/>
                <a:gd name="adj3" fmla="val 15394"/>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dirty="0" smtClean="0"/>
              <a:t>Template footer</a:t>
            </a:r>
            <a:endParaRPr lang="en-GB" dirty="0"/>
          </a:p>
        </p:txBody>
      </p:sp>
      <p:sp>
        <p:nvSpPr>
          <p:cNvPr id="6" name="Slide Number Placeholder 5"/>
          <p:cNvSpPr>
            <a:spLocks noGrp="1"/>
          </p:cNvSpPr>
          <p:nvPr>
            <p:ph type="sldNum" sz="quarter" idx="12"/>
          </p:nvPr>
        </p:nvSpPr>
        <p:spPr/>
        <p:txBody>
          <a:bodyPr/>
          <a:lstStyle/>
          <a:p>
            <a:fld id="{D6B22957-4038-494F-96F8-9EFAF280363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4520" y="908719"/>
            <a:ext cx="8425952" cy="4896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GB" dirty="0"/>
          </a:p>
        </p:txBody>
      </p:sp>
      <p:sp>
        <p:nvSpPr>
          <p:cNvPr id="11" name="Slide Number Placeholder 10"/>
          <p:cNvSpPr>
            <a:spLocks noGrp="1"/>
          </p:cNvSpPr>
          <p:nvPr>
            <p:ph type="sldNum" sz="quarter" idx="10"/>
          </p:nvPr>
        </p:nvSpPr>
        <p:spPr/>
        <p:txBody>
          <a:bodyPr/>
          <a:lstStyle/>
          <a:p>
            <a:fld id="{D3CCDA26-E212-4138-8AFB-34CBEAE48B25}" type="slidenum">
              <a:rPr lang="en-GB" smtClean="0"/>
              <a:pPr/>
              <a:t>‹#›</a:t>
            </a:fld>
            <a:endParaRPr lang="en-GB" dirty="0"/>
          </a:p>
        </p:txBody>
      </p:sp>
      <p:sp>
        <p:nvSpPr>
          <p:cNvPr id="12" name="Footer Placeholder 11"/>
          <p:cNvSpPr>
            <a:spLocks noGrp="1"/>
          </p:cNvSpPr>
          <p:nvPr>
            <p:ph type="ftr" sz="quarter" idx="11"/>
          </p:nvPr>
        </p:nvSpPr>
        <p:spPr/>
        <p:txBody>
          <a:bodyPr/>
          <a:lstStyle/>
          <a:p>
            <a:pPr algn="ctr"/>
            <a:r>
              <a:rPr lang="en-GB" dirty="0" smtClean="0"/>
              <a:t>LUG Austin, TX - April 2012</a:t>
            </a:r>
            <a:endParaRPr lang="en-GB" dirty="0"/>
          </a:p>
        </p:txBody>
      </p:sp>
      <p:sp>
        <p:nvSpPr>
          <p:cNvPr id="10" name="Text Placeholder 9"/>
          <p:cNvSpPr>
            <a:spLocks noGrp="1"/>
          </p:cNvSpPr>
          <p:nvPr>
            <p:ph type="body" sz="quarter" idx="12" hasCustomPrompt="1"/>
          </p:nvPr>
        </p:nvSpPr>
        <p:spPr>
          <a:xfrm>
            <a:off x="1547665" y="5949280"/>
            <a:ext cx="6048524" cy="504056"/>
          </a:xfrm>
        </p:spPr>
        <p:txBody>
          <a:bodyPr/>
          <a:lstStyle>
            <a:lvl1pPr algn="ctr">
              <a:buNone/>
              <a:defRPr/>
            </a:lvl1pPr>
          </a:lstStyle>
          <a:p>
            <a:pPr lvl="0"/>
            <a:r>
              <a:rPr lang="en-GB" dirty="0" smtClean="0"/>
              <a:t>Click to add title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4520" y="908719"/>
            <a:ext cx="8425952" cy="48965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GB" dirty="0"/>
          </a:p>
        </p:txBody>
      </p:sp>
      <p:sp>
        <p:nvSpPr>
          <p:cNvPr id="11" name="Slide Number Placeholder 10"/>
          <p:cNvSpPr>
            <a:spLocks noGrp="1"/>
          </p:cNvSpPr>
          <p:nvPr>
            <p:ph type="sldNum" sz="quarter" idx="10"/>
          </p:nvPr>
        </p:nvSpPr>
        <p:spPr/>
        <p:txBody>
          <a:bodyPr/>
          <a:lstStyle/>
          <a:p>
            <a:fld id="{D3CCDA26-E212-4138-8AFB-34CBEAE48B25}" type="slidenum">
              <a:rPr lang="en-GB" smtClean="0"/>
              <a:pPr/>
              <a:t>‹#›</a:t>
            </a:fld>
            <a:endParaRPr lang="en-GB" dirty="0"/>
          </a:p>
        </p:txBody>
      </p:sp>
      <p:sp>
        <p:nvSpPr>
          <p:cNvPr id="12" name="Footer Placeholder 11"/>
          <p:cNvSpPr>
            <a:spLocks noGrp="1"/>
          </p:cNvSpPr>
          <p:nvPr>
            <p:ph type="ftr" sz="quarter" idx="11"/>
          </p:nvPr>
        </p:nvSpPr>
        <p:spPr/>
        <p:txBody>
          <a:bodyPr/>
          <a:lstStyle/>
          <a:p>
            <a:pPr algn="ctr"/>
            <a:r>
              <a:rPr lang="en-GB" dirty="0" smtClean="0"/>
              <a:t>LUG Austin, TX - April 2012</a:t>
            </a:r>
            <a:endParaRPr lang="en-GB" dirty="0"/>
          </a:p>
        </p:txBody>
      </p:sp>
      <p:sp>
        <p:nvSpPr>
          <p:cNvPr id="10" name="Text Placeholder 9"/>
          <p:cNvSpPr>
            <a:spLocks noGrp="1"/>
          </p:cNvSpPr>
          <p:nvPr>
            <p:ph type="body" sz="quarter" idx="12" hasCustomPrompt="1"/>
          </p:nvPr>
        </p:nvSpPr>
        <p:spPr>
          <a:xfrm>
            <a:off x="1547665" y="5949280"/>
            <a:ext cx="6048524" cy="504056"/>
          </a:xfrm>
        </p:spPr>
        <p:txBody>
          <a:bodyPr/>
          <a:lstStyle>
            <a:lvl1pPr algn="ctr">
              <a:buNone/>
              <a:defRPr/>
            </a:lvl1pPr>
          </a:lstStyle>
          <a:p>
            <a:pPr lvl="0"/>
            <a:r>
              <a:rPr lang="en-GB" dirty="0" smtClean="0"/>
              <a:t>Click to add 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2636912"/>
            <a:ext cx="7628384" cy="685800"/>
          </a:xfrm>
        </p:spPr>
        <p:txBody>
          <a:bodyPr/>
          <a:lstStyle>
            <a:lvl1pPr>
              <a:defRPr sz="3600">
                <a:solidFill>
                  <a:schemeClr val="tx1"/>
                </a:solidFill>
              </a:defRPr>
            </a:lvl1pPr>
          </a:lstStyle>
          <a:p>
            <a:r>
              <a:rPr lang="en-US" dirty="0" smtClean="0"/>
              <a:t>Presentation Title</a:t>
            </a:r>
            <a:endParaRPr lang="en-GB" dirty="0"/>
          </a:p>
        </p:txBody>
      </p:sp>
      <p:sp>
        <p:nvSpPr>
          <p:cNvPr id="8" name="Content Placeholder 7"/>
          <p:cNvSpPr>
            <a:spLocks noGrp="1"/>
          </p:cNvSpPr>
          <p:nvPr>
            <p:ph sz="quarter" idx="12" hasCustomPrompt="1"/>
          </p:nvPr>
        </p:nvSpPr>
        <p:spPr>
          <a:xfrm>
            <a:off x="755576" y="3573016"/>
            <a:ext cx="7633146" cy="2016125"/>
          </a:xfrm>
        </p:spPr>
        <p:txBody>
          <a:bodyPr/>
          <a:lstStyle>
            <a:lvl1pPr>
              <a:defRPr>
                <a:solidFill>
                  <a:schemeClr val="tx2"/>
                </a:solidFill>
              </a:defRPr>
            </a:lvl1pPr>
            <a:lvl2pPr marL="742950" indent="-381000" algn="l">
              <a:buNone/>
              <a:defRPr/>
            </a:lvl2pPr>
          </a:lstStyle>
          <a:p>
            <a:pPr lvl="0"/>
            <a:r>
              <a:rPr lang="en-US" dirty="0" smtClean="0"/>
              <a:t>Presenter’s Name</a:t>
            </a:r>
          </a:p>
          <a:p>
            <a:pPr lvl="1"/>
            <a:r>
              <a:rPr lang="en-US" dirty="0" smtClean="0"/>
              <a:t>Presenter’s Title</a:t>
            </a:r>
          </a:p>
          <a:p>
            <a:pPr lvl="1"/>
            <a:r>
              <a:rPr lang="en-US" dirty="0" smtClean="0"/>
              <a:t>Whamcloud, Inc.</a:t>
            </a:r>
            <a:endParaRPr lang="en-GB" dirty="0"/>
          </a:p>
        </p:txBody>
      </p:sp>
      <p:sp>
        <p:nvSpPr>
          <p:cNvPr id="9" name="Text Placeholder 8"/>
          <p:cNvSpPr>
            <a:spLocks noGrp="1"/>
          </p:cNvSpPr>
          <p:nvPr>
            <p:ph type="body" sz="quarter" idx="13" hasCustomPrompt="1"/>
          </p:nvPr>
        </p:nvSpPr>
        <p:spPr>
          <a:xfrm>
            <a:off x="7308304" y="1052736"/>
            <a:ext cx="1655886" cy="1081087"/>
          </a:xfrm>
        </p:spPr>
        <p:txBody>
          <a:bodyPr>
            <a:noAutofit/>
          </a:bodyPr>
          <a:lstStyle>
            <a:lvl1pPr marL="0" indent="0" algn="l">
              <a:buNone/>
              <a:defRPr sz="1200">
                <a:solidFill>
                  <a:schemeClr val="bg2"/>
                </a:solidFill>
              </a:defRPr>
            </a:lvl1pPr>
          </a:lstStyle>
          <a:p>
            <a:pPr lvl="0"/>
            <a:r>
              <a:rPr lang="en-GB" dirty="0" smtClean="0"/>
              <a:t>Optional Where &amp; When</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Presenta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2458616"/>
            <a:ext cx="7628384" cy="1042392"/>
          </a:xfrm>
        </p:spPr>
        <p:txBody>
          <a:bodyPr/>
          <a:lstStyle>
            <a:lvl1pPr>
              <a:defRPr sz="3600"/>
            </a:lvl1pPr>
          </a:lstStyle>
          <a:p>
            <a:r>
              <a:rPr lang="en-US" dirty="0" smtClean="0"/>
              <a:t>Two Line</a:t>
            </a:r>
            <a:br>
              <a:rPr lang="en-US" dirty="0" smtClean="0"/>
            </a:br>
            <a:r>
              <a:rPr lang="en-US" dirty="0" smtClean="0"/>
              <a:t>Presentation Title</a:t>
            </a:r>
            <a:endParaRPr lang="en-GB" dirty="0"/>
          </a:p>
        </p:txBody>
      </p:sp>
      <p:sp>
        <p:nvSpPr>
          <p:cNvPr id="8" name="Content Placeholder 7"/>
          <p:cNvSpPr>
            <a:spLocks noGrp="1"/>
          </p:cNvSpPr>
          <p:nvPr>
            <p:ph sz="quarter" idx="12" hasCustomPrompt="1"/>
          </p:nvPr>
        </p:nvSpPr>
        <p:spPr>
          <a:xfrm>
            <a:off x="755576" y="3789040"/>
            <a:ext cx="7633146" cy="1800101"/>
          </a:xfrm>
        </p:spPr>
        <p:txBody>
          <a:bodyPr/>
          <a:lstStyle>
            <a:lvl1pPr>
              <a:defRPr/>
            </a:lvl1pPr>
            <a:lvl2pPr marL="742950" indent="-381000" algn="l">
              <a:buNone/>
              <a:defRPr/>
            </a:lvl2pPr>
          </a:lstStyle>
          <a:p>
            <a:pPr lvl="0"/>
            <a:r>
              <a:rPr lang="en-US" dirty="0" smtClean="0"/>
              <a:t>Presenter’s Name</a:t>
            </a:r>
          </a:p>
          <a:p>
            <a:pPr lvl="1"/>
            <a:r>
              <a:rPr lang="en-US" dirty="0" smtClean="0"/>
              <a:t>Presenter’s Title</a:t>
            </a:r>
          </a:p>
          <a:p>
            <a:pPr lvl="1"/>
            <a:r>
              <a:rPr lang="en-US" dirty="0" smtClean="0"/>
              <a:t>Whamcloud, Inc.</a:t>
            </a:r>
            <a:endParaRPr lang="en-GB" dirty="0"/>
          </a:p>
        </p:txBody>
      </p:sp>
      <p:sp>
        <p:nvSpPr>
          <p:cNvPr id="5" name="Text Placeholder 8"/>
          <p:cNvSpPr>
            <a:spLocks noGrp="1"/>
          </p:cNvSpPr>
          <p:nvPr>
            <p:ph type="body" sz="quarter" idx="13" hasCustomPrompt="1"/>
          </p:nvPr>
        </p:nvSpPr>
        <p:spPr>
          <a:xfrm>
            <a:off x="7308304" y="1052736"/>
            <a:ext cx="1655886" cy="1081087"/>
          </a:xfrm>
        </p:spPr>
        <p:txBody>
          <a:bodyPr>
            <a:noAutofit/>
          </a:bodyPr>
          <a:lstStyle>
            <a:lvl1pPr marL="0" indent="0" algn="l">
              <a:buNone/>
              <a:defRPr sz="1200">
                <a:solidFill>
                  <a:schemeClr val="bg2"/>
                </a:solidFill>
              </a:defRPr>
            </a:lvl1pPr>
          </a:lstStyle>
          <a:p>
            <a:pPr lvl="0"/>
            <a:r>
              <a:rPr lang="en-GB" dirty="0" smtClean="0"/>
              <a:t>Optional Where &amp; When</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472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1" name="Slide Number Placeholder 10"/>
          <p:cNvSpPr>
            <a:spLocks noGrp="1"/>
          </p:cNvSpPr>
          <p:nvPr>
            <p:ph type="sldNum" sz="quarter" idx="10"/>
          </p:nvPr>
        </p:nvSpPr>
        <p:spPr/>
        <p:txBody>
          <a:bodyPr/>
          <a:lstStyle/>
          <a:p>
            <a:fld id="{D3CCDA26-E212-4138-8AFB-34CBEAE48B25}" type="slidenum">
              <a:rPr lang="en-GB" smtClean="0"/>
              <a:pPr/>
              <a:t>‹#›</a:t>
            </a:fld>
            <a:endParaRPr lang="en-GB" dirty="0"/>
          </a:p>
        </p:txBody>
      </p:sp>
      <p:sp>
        <p:nvSpPr>
          <p:cNvPr id="12" name="Footer Placeholder 11"/>
          <p:cNvSpPr>
            <a:spLocks noGrp="1"/>
          </p:cNvSpPr>
          <p:nvPr>
            <p:ph type="ftr" sz="quarter" idx="11"/>
          </p:nvPr>
        </p:nvSpPr>
        <p:spPr/>
        <p:txBody>
          <a:bodyPr/>
          <a:lstStyle/>
          <a:p>
            <a:pPr algn="ctr"/>
            <a:r>
              <a:rPr lang="en-GB" dirty="0" smtClean="0"/>
              <a:t>Template footer</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544144"/>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2"/>
          <p:cNvSpPr>
            <a:spLocks noGrp="1"/>
          </p:cNvSpPr>
          <p:nvPr>
            <p:ph sz="half" idx="13"/>
          </p:nvPr>
        </p:nvSpPr>
        <p:spPr>
          <a:xfrm>
            <a:off x="4650432" y="1988840"/>
            <a:ext cx="3810000" cy="4536504"/>
          </a:xfrm>
        </p:spPr>
        <p:txBody>
          <a:bodyPr/>
          <a:lstStyle>
            <a:lvl1pPr>
              <a:defRPr sz="24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14"/>
          </p:nvPr>
        </p:nvSpPr>
        <p:spPr/>
        <p:txBody>
          <a:bodyPr/>
          <a:lstStyle/>
          <a:p>
            <a:fld id="{D3CCDA26-E212-4138-8AFB-34CBEAE48B25}" type="slidenum">
              <a:rPr lang="en-GB" smtClean="0"/>
              <a:pPr/>
              <a:t>‹#›</a:t>
            </a:fld>
            <a:endParaRPr lang="en-GB" dirty="0"/>
          </a:p>
        </p:txBody>
      </p:sp>
      <p:sp>
        <p:nvSpPr>
          <p:cNvPr id="9" name="Footer Placeholder 8"/>
          <p:cNvSpPr>
            <a:spLocks noGrp="1"/>
          </p:cNvSpPr>
          <p:nvPr>
            <p:ph type="ftr" sz="quarter" idx="15"/>
          </p:nvPr>
        </p:nvSpPr>
        <p:spPr/>
        <p:txBody>
          <a:bodyPr/>
          <a:lstStyle/>
          <a:p>
            <a:pPr algn="ctr"/>
            <a:r>
              <a:rPr lang="en-GB" dirty="0" smtClean="0"/>
              <a:t>Template footer</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8"/>
          <p:cNvSpPr>
            <a:spLocks noGrp="1"/>
          </p:cNvSpPr>
          <p:nvPr>
            <p:ph type="sldNum" sz="quarter" idx="10"/>
          </p:nvPr>
        </p:nvSpPr>
        <p:spPr/>
        <p:txBody>
          <a:bodyPr/>
          <a:lstStyle/>
          <a:p>
            <a:fld id="{D3CCDA26-E212-4138-8AFB-34CBEAE48B25}" type="slidenum">
              <a:rPr lang="en-GB" smtClean="0"/>
              <a:pPr/>
              <a:t>‹#›</a:t>
            </a:fld>
            <a:endParaRPr lang="en-GB" dirty="0"/>
          </a:p>
        </p:txBody>
      </p:sp>
      <p:sp>
        <p:nvSpPr>
          <p:cNvPr id="10" name="Footer Placeholder 9"/>
          <p:cNvSpPr>
            <a:spLocks noGrp="1"/>
          </p:cNvSpPr>
          <p:nvPr>
            <p:ph type="ftr" sz="quarter" idx="11"/>
          </p:nvPr>
        </p:nvSpPr>
        <p:spPr/>
        <p:txBody>
          <a:bodyPr/>
          <a:lstStyle/>
          <a:p>
            <a:pPr algn="ctr"/>
            <a:r>
              <a:rPr lang="en-GB" dirty="0" smtClean="0"/>
              <a:t>Template footer</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D3CCDA26-E212-4138-8AFB-34CBEAE48B25}" type="slidenum">
              <a:rPr lang="en-GB" smtClean="0"/>
              <a:pPr/>
              <a:t>‹#›</a:t>
            </a:fld>
            <a:endParaRPr lang="en-GB" dirty="0"/>
          </a:p>
        </p:txBody>
      </p:sp>
      <p:sp>
        <p:nvSpPr>
          <p:cNvPr id="9" name="Footer Placeholder 8"/>
          <p:cNvSpPr>
            <a:spLocks noGrp="1"/>
          </p:cNvSpPr>
          <p:nvPr>
            <p:ph type="ftr" sz="quarter" idx="11"/>
          </p:nvPr>
        </p:nvSpPr>
        <p:spPr/>
        <p:txBody>
          <a:bodyPr/>
          <a:lstStyle/>
          <a:p>
            <a:pPr algn="ctr"/>
            <a:r>
              <a:rPr lang="en-GB" dirty="0" smtClean="0"/>
              <a:t>Template footer</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908719"/>
            <a:ext cx="5486400" cy="3818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10"/>
          <p:cNvSpPr>
            <a:spLocks noGrp="1"/>
          </p:cNvSpPr>
          <p:nvPr>
            <p:ph type="sldNum" sz="quarter" idx="10"/>
          </p:nvPr>
        </p:nvSpPr>
        <p:spPr/>
        <p:txBody>
          <a:bodyPr/>
          <a:lstStyle/>
          <a:p>
            <a:fld id="{D3CCDA26-E212-4138-8AFB-34CBEAE48B25}" type="slidenum">
              <a:rPr lang="en-GB" smtClean="0"/>
              <a:pPr/>
              <a:t>‹#›</a:t>
            </a:fld>
            <a:endParaRPr lang="en-GB" dirty="0"/>
          </a:p>
        </p:txBody>
      </p:sp>
      <p:sp>
        <p:nvSpPr>
          <p:cNvPr id="12" name="Footer Placeholder 11"/>
          <p:cNvSpPr>
            <a:spLocks noGrp="1"/>
          </p:cNvSpPr>
          <p:nvPr>
            <p:ph type="ftr" sz="quarter" idx="11"/>
          </p:nvPr>
        </p:nvSpPr>
        <p:spPr/>
        <p:txBody>
          <a:bodyPr/>
          <a:lstStyle/>
          <a:p>
            <a:pPr algn="ctr"/>
            <a:r>
              <a:rPr lang="en-GB" dirty="0" smtClean="0"/>
              <a:t>Template footer</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5" name="Content Placeholder 7"/>
          <p:cNvSpPr>
            <a:spLocks noGrp="1"/>
          </p:cNvSpPr>
          <p:nvPr>
            <p:ph sz="quarter" idx="12" hasCustomPrompt="1"/>
          </p:nvPr>
        </p:nvSpPr>
        <p:spPr>
          <a:xfrm>
            <a:off x="755576" y="5373216"/>
            <a:ext cx="7633146" cy="1152128"/>
          </a:xfrm>
        </p:spPr>
        <p:txBody>
          <a:bodyPr/>
          <a:lstStyle>
            <a:lvl1pPr>
              <a:defRPr/>
            </a:lvl1pPr>
            <a:lvl2pPr marL="742950" indent="-381000" algn="l">
              <a:buNone/>
              <a:defRPr/>
            </a:lvl2pPr>
          </a:lstStyle>
          <a:p>
            <a:pPr lvl="0"/>
            <a:r>
              <a:rPr lang="en-US" dirty="0" smtClean="0"/>
              <a:t>Presenter’s Name</a:t>
            </a:r>
          </a:p>
          <a:p>
            <a:pPr lvl="1"/>
            <a:r>
              <a:rPr lang="en-US" dirty="0" smtClean="0"/>
              <a:t>Presenter’s Title</a:t>
            </a:r>
          </a:p>
          <a:p>
            <a:pPr lvl="1"/>
            <a:r>
              <a:rPr lang="en-US" dirty="0" smtClean="0"/>
              <a:t>Whamcloud, Inc.</a:t>
            </a:r>
            <a:endParaRPr lang="en-GB" dirty="0"/>
          </a:p>
        </p:txBody>
      </p:sp>
      <p:sp>
        <p:nvSpPr>
          <p:cNvPr id="7" name="Title 1"/>
          <p:cNvSpPr>
            <a:spLocks noGrp="1"/>
          </p:cNvSpPr>
          <p:nvPr>
            <p:ph type="title" hasCustomPrompt="1"/>
          </p:nvPr>
        </p:nvSpPr>
        <p:spPr>
          <a:xfrm>
            <a:off x="755576" y="3789040"/>
            <a:ext cx="7628384" cy="685800"/>
          </a:xfrm>
        </p:spPr>
        <p:txBody>
          <a:bodyPr/>
          <a:lstStyle>
            <a:lvl1pPr algn="ctr">
              <a:defRPr sz="3600"/>
            </a:lvl1pPr>
          </a:lstStyle>
          <a:p>
            <a:r>
              <a:rPr lang="en-US" dirty="0" smtClean="0"/>
              <a:t>Thank You</a:t>
            </a:r>
            <a:endParaRPr lang="en-GB" dirty="0"/>
          </a:p>
        </p:txBody>
      </p:sp>
      <p:sp>
        <p:nvSpPr>
          <p:cNvPr id="8" name="Rectangle 19"/>
          <p:cNvSpPr>
            <a:spLocks noChangeArrowheads="1"/>
          </p:cNvSpPr>
          <p:nvPr/>
        </p:nvSpPr>
        <p:spPr bwMode="auto">
          <a:xfrm>
            <a:off x="0" y="6629400"/>
            <a:ext cx="9144000" cy="228600"/>
          </a:xfrm>
          <a:prstGeom prst="rect">
            <a:avLst/>
          </a:prstGeom>
          <a:solidFill>
            <a:srgbClr val="009FE3"/>
          </a:solidFill>
          <a:ln w="9525">
            <a:noFill/>
            <a:miter lim="800000"/>
            <a:headEnd/>
            <a:tailEnd/>
          </a:ln>
        </p:spPr>
        <p:txBody>
          <a:bodyPr wrap="none" anchor="ctr"/>
          <a:lstStyle/>
          <a:p>
            <a:pPr algn="r"/>
            <a:r>
              <a:rPr lang="en-GB" sz="800" baseline="0" dirty="0" smtClean="0">
                <a:solidFill>
                  <a:schemeClr val="bg1"/>
                </a:solidFill>
                <a:latin typeface="+mn-lt"/>
              </a:rPr>
              <a:t>© 2010  Whamcloud, Inc.</a:t>
            </a:r>
            <a:endParaRPr lang="en-GB" sz="800" dirty="0">
              <a:solidFill>
                <a:schemeClr val="bg1"/>
              </a:solidFill>
              <a:latin typeface="+mn-lt"/>
            </a:endParaRPr>
          </a:p>
        </p:txBody>
      </p:sp>
      <p:sp>
        <p:nvSpPr>
          <p:cNvPr id="6" name="Rectangle 19"/>
          <p:cNvSpPr>
            <a:spLocks noChangeArrowheads="1"/>
          </p:cNvSpPr>
          <p:nvPr userDrawn="1"/>
        </p:nvSpPr>
        <p:spPr bwMode="auto">
          <a:xfrm>
            <a:off x="0" y="6629400"/>
            <a:ext cx="9144000" cy="228600"/>
          </a:xfrm>
          <a:prstGeom prst="rect">
            <a:avLst/>
          </a:prstGeom>
          <a:solidFill>
            <a:srgbClr val="009FE3"/>
          </a:solidFill>
          <a:ln w="9525">
            <a:noFill/>
            <a:miter lim="800000"/>
            <a:headEnd/>
            <a:tailEnd/>
          </a:ln>
        </p:spPr>
        <p:txBody>
          <a:bodyPr wrap="none" anchor="ctr"/>
          <a:lstStyle/>
          <a:p>
            <a:pPr algn="r"/>
            <a:r>
              <a:rPr lang="en-GB" sz="800" baseline="0" dirty="0" smtClean="0">
                <a:solidFill>
                  <a:schemeClr val="bg1"/>
                </a:solidFill>
                <a:latin typeface="+mn-lt"/>
              </a:rPr>
              <a:t>© 2010  Whamcloud, Inc.</a:t>
            </a:r>
            <a:endParaRPr lang="en-GB" sz="800" dirty="0">
              <a:solidFill>
                <a:schemeClr val="bg1"/>
              </a:solidFill>
              <a:latin typeface="+mn-lt"/>
            </a:endParaRPr>
          </a:p>
        </p:txBody>
      </p:sp>
      <p:grpSp>
        <p:nvGrpSpPr>
          <p:cNvPr id="2" name="Group 20"/>
          <p:cNvGrpSpPr/>
          <p:nvPr userDrawn="1"/>
        </p:nvGrpSpPr>
        <p:grpSpPr>
          <a:xfrm>
            <a:off x="2428874" y="1772816"/>
            <a:ext cx="4637684" cy="1780009"/>
            <a:chOff x="2428874" y="1772816"/>
            <a:chExt cx="4637684" cy="1780009"/>
          </a:xfrm>
        </p:grpSpPr>
        <p:sp>
          <p:nvSpPr>
            <p:cNvPr id="22" name="Rectangle 21"/>
            <p:cNvSpPr/>
            <p:nvPr userDrawn="1"/>
          </p:nvSpPr>
          <p:spPr bwMode="auto">
            <a:xfrm>
              <a:off x="2428875" y="3359944"/>
              <a:ext cx="4021931" cy="192279"/>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23" name="Rectangle 22"/>
            <p:cNvSpPr/>
            <p:nvPr userDrawn="1"/>
          </p:nvSpPr>
          <p:spPr>
            <a:xfrm>
              <a:off x="2428874" y="2612231"/>
              <a:ext cx="4090989" cy="673894"/>
            </a:xfrm>
            <a:prstGeom prst="rect">
              <a:avLst/>
            </a:prstGeom>
            <a:noFill/>
          </p:spPr>
          <p:txBody>
            <a:bodyPr wrap="square" lIns="91440" tIns="45720" rIns="91440" bIns="45720">
              <a:prstTxWarp prst="textPlain">
                <a:avLst/>
              </a:prstTxWarp>
              <a:spAutoFit/>
            </a:bodyPr>
            <a:lstStyle/>
            <a:p>
              <a:pPr algn="ctr"/>
              <a:r>
                <a:rPr lang="en-US" sz="1400" b="1" cap="none" spc="0" dirty="0" smtClean="0">
                  <a:ln w="12700">
                    <a:noFill/>
                    <a:prstDash val="solid"/>
                  </a:ln>
                  <a:solidFill>
                    <a:srgbClr val="575757"/>
                  </a:solidFill>
                  <a:effectLst/>
                  <a:latin typeface="+mn-lt"/>
                </a:rPr>
                <a:t>whamcloud</a:t>
              </a:r>
              <a:endParaRPr lang="en-US" sz="1400" b="1" cap="none" spc="0" dirty="0">
                <a:ln w="12700">
                  <a:noFill/>
                  <a:prstDash val="solid"/>
                </a:ln>
                <a:solidFill>
                  <a:srgbClr val="575757"/>
                </a:solidFill>
                <a:effectLst/>
                <a:latin typeface="+mn-lt"/>
              </a:endParaRPr>
            </a:p>
          </p:txBody>
        </p:sp>
        <p:sp>
          <p:nvSpPr>
            <p:cNvPr id="24" name="Block Arc 23"/>
            <p:cNvSpPr/>
            <p:nvPr userDrawn="1"/>
          </p:nvSpPr>
          <p:spPr bwMode="auto">
            <a:xfrm>
              <a:off x="5248275" y="1772816"/>
              <a:ext cx="1247775" cy="1262484"/>
            </a:xfrm>
            <a:prstGeom prst="blockArc">
              <a:avLst>
                <a:gd name="adj1" fmla="val 13560258"/>
                <a:gd name="adj2" fmla="val 21450876"/>
                <a:gd name="adj3" fmla="val 1478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25" name="Block Arc 24"/>
            <p:cNvSpPr/>
            <p:nvPr userDrawn="1"/>
          </p:nvSpPr>
          <p:spPr bwMode="auto">
            <a:xfrm>
              <a:off x="5818783" y="2302768"/>
              <a:ext cx="1247775" cy="1250057"/>
            </a:xfrm>
            <a:prstGeom prst="blockArc">
              <a:avLst>
                <a:gd name="adj1" fmla="val 13437117"/>
                <a:gd name="adj2" fmla="val 5418968"/>
                <a:gd name="adj3" fmla="val 15394"/>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0" y="6629400"/>
            <a:ext cx="9144000" cy="228600"/>
          </a:xfrm>
          <a:prstGeom prst="rect">
            <a:avLst/>
          </a:prstGeom>
          <a:solidFill>
            <a:srgbClr val="009FE3"/>
          </a:solidFill>
          <a:ln w="9525">
            <a:noFill/>
            <a:miter lim="800000"/>
            <a:headEnd/>
            <a:tailEnd/>
          </a:ln>
        </p:spPr>
        <p:txBody>
          <a:bodyPr wrap="none" anchor="ctr"/>
          <a:lstStyle/>
          <a:p>
            <a:pPr algn="r"/>
            <a:r>
              <a:rPr lang="en-GB" sz="800" baseline="0" dirty="0" smtClean="0">
                <a:solidFill>
                  <a:schemeClr val="bg1"/>
                </a:solidFill>
                <a:latin typeface="+mn-lt"/>
              </a:rPr>
              <a:t>© 2012  Whamcloud, Inc.</a:t>
            </a:r>
            <a:endParaRPr lang="en-GB" sz="800" dirty="0">
              <a:solidFill>
                <a:schemeClr val="bg1"/>
              </a:solidFill>
              <a:latin typeface="+mn-lt"/>
            </a:endParaRPr>
          </a:p>
        </p:txBody>
      </p:sp>
      <p:sp>
        <p:nvSpPr>
          <p:cNvPr id="1026" name="Rectangle 2"/>
          <p:cNvSpPr>
            <a:spLocks noGrp="1" noChangeArrowheads="1"/>
          </p:cNvSpPr>
          <p:nvPr>
            <p:ph type="title"/>
          </p:nvPr>
        </p:nvSpPr>
        <p:spPr bwMode="auto">
          <a:xfrm>
            <a:off x="685800" y="9906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Footer Placeholder 6"/>
          <p:cNvSpPr>
            <a:spLocks noGrp="1"/>
          </p:cNvSpPr>
          <p:nvPr>
            <p:ph type="ftr" sz="quarter" idx="3"/>
          </p:nvPr>
        </p:nvSpPr>
        <p:spPr>
          <a:xfrm>
            <a:off x="1547664" y="6643304"/>
            <a:ext cx="6048672" cy="214696"/>
          </a:xfrm>
          <a:prstGeom prst="rect">
            <a:avLst/>
          </a:prstGeom>
        </p:spPr>
        <p:txBody>
          <a:bodyPr vert="horz" lIns="91440" tIns="45720" rIns="91440" bIns="45720" rtlCol="0" anchor="ctr"/>
          <a:lstStyle>
            <a:lvl1pPr algn="r">
              <a:defRPr sz="800" baseline="0">
                <a:solidFill>
                  <a:schemeClr val="bg1"/>
                </a:solidFill>
                <a:latin typeface="Verdana" pitchFamily="34" charset="0"/>
              </a:defRPr>
            </a:lvl1pPr>
          </a:lstStyle>
          <a:p>
            <a:pPr algn="ctr"/>
            <a:r>
              <a:rPr lang="en-GB" dirty="0" smtClean="0"/>
              <a:t>Template footer</a:t>
            </a:r>
            <a:endParaRPr lang="en-GB" dirty="0"/>
          </a:p>
        </p:txBody>
      </p:sp>
      <p:sp>
        <p:nvSpPr>
          <p:cNvPr id="9" name="Slide Number Placeholder 8"/>
          <p:cNvSpPr>
            <a:spLocks noGrp="1"/>
          </p:cNvSpPr>
          <p:nvPr>
            <p:ph type="sldNum" sz="quarter" idx="4"/>
          </p:nvPr>
        </p:nvSpPr>
        <p:spPr>
          <a:xfrm>
            <a:off x="107504" y="6635452"/>
            <a:ext cx="576064" cy="230400"/>
          </a:xfrm>
          <a:prstGeom prst="rect">
            <a:avLst/>
          </a:prstGeom>
        </p:spPr>
        <p:txBody>
          <a:bodyPr vert="horz" lIns="91440" tIns="45720" rIns="91440" bIns="45720" rtlCol="0" anchor="ctr"/>
          <a:lstStyle>
            <a:lvl1pPr algn="l">
              <a:defRPr sz="800">
                <a:solidFill>
                  <a:schemeClr val="bg1"/>
                </a:solidFill>
              </a:defRPr>
            </a:lvl1pPr>
          </a:lstStyle>
          <a:p>
            <a:fld id="{D3CCDA26-E212-4138-8AFB-34CBEAE48B25}" type="slidenum">
              <a:rPr lang="en-GB" smtClean="0"/>
              <a:pPr/>
              <a:t>‹#›</a:t>
            </a:fld>
            <a:endParaRPr lang="en-GB" dirty="0"/>
          </a:p>
        </p:txBody>
      </p:sp>
      <p:grpSp>
        <p:nvGrpSpPr>
          <p:cNvPr id="2" name="Group 20"/>
          <p:cNvGrpSpPr/>
          <p:nvPr/>
        </p:nvGrpSpPr>
        <p:grpSpPr>
          <a:xfrm>
            <a:off x="0" y="69011"/>
            <a:ext cx="9063156" cy="619169"/>
            <a:chOff x="0" y="69011"/>
            <a:chExt cx="9063156" cy="619169"/>
          </a:xfrm>
        </p:grpSpPr>
        <p:sp>
          <p:nvSpPr>
            <p:cNvPr id="17" name="Rectangle 16"/>
            <p:cNvSpPr/>
            <p:nvPr userDrawn="1"/>
          </p:nvSpPr>
          <p:spPr bwMode="auto">
            <a:xfrm>
              <a:off x="0" y="620689"/>
              <a:ext cx="8848969" cy="67282"/>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18" name="Rectangle 17"/>
            <p:cNvSpPr/>
            <p:nvPr userDrawn="1"/>
          </p:nvSpPr>
          <p:spPr>
            <a:xfrm>
              <a:off x="7449956" y="360998"/>
              <a:ext cx="1423034" cy="234411"/>
            </a:xfrm>
            <a:prstGeom prst="rect">
              <a:avLst/>
            </a:prstGeom>
            <a:noFill/>
          </p:spPr>
          <p:txBody>
            <a:bodyPr wrap="square" lIns="91440" tIns="45720" rIns="91440" bIns="45720">
              <a:prstTxWarp prst="textPlain">
                <a:avLst/>
              </a:prstTxWarp>
              <a:spAutoFit/>
            </a:bodyPr>
            <a:lstStyle/>
            <a:p>
              <a:pPr algn="ctr"/>
              <a:r>
                <a:rPr lang="en-US" sz="1400" b="1" cap="none" spc="0" dirty="0" smtClean="0">
                  <a:ln w="12700">
                    <a:noFill/>
                    <a:prstDash val="solid"/>
                  </a:ln>
                  <a:solidFill>
                    <a:srgbClr val="575757"/>
                  </a:solidFill>
                  <a:effectLst/>
                  <a:latin typeface="+mn-lt"/>
                </a:rPr>
                <a:t>whamcloud</a:t>
              </a:r>
              <a:endParaRPr lang="en-US" sz="1400" b="1" cap="none" spc="0" dirty="0">
                <a:ln w="12700">
                  <a:noFill/>
                  <a:prstDash val="solid"/>
                </a:ln>
                <a:solidFill>
                  <a:srgbClr val="575757"/>
                </a:solidFill>
                <a:effectLst/>
                <a:latin typeface="+mn-lt"/>
              </a:endParaRPr>
            </a:p>
          </p:txBody>
        </p:sp>
        <p:sp>
          <p:nvSpPr>
            <p:cNvPr id="19" name="Block Arc 18"/>
            <p:cNvSpPr/>
            <p:nvPr userDrawn="1"/>
          </p:nvSpPr>
          <p:spPr bwMode="auto">
            <a:xfrm>
              <a:off x="8430673" y="69011"/>
              <a:ext cx="434034" cy="439150"/>
            </a:xfrm>
            <a:prstGeom prst="blockArc">
              <a:avLst>
                <a:gd name="adj1" fmla="val 13560258"/>
                <a:gd name="adj2" fmla="val 21450876"/>
                <a:gd name="adj3" fmla="val 14789"/>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kern="1200" cap="none" normalizeH="0" baseline="0" dirty="0" smtClean="0">
                <a:ln>
                  <a:noFill/>
                </a:ln>
                <a:solidFill>
                  <a:schemeClr val="tx1"/>
                </a:solidFill>
                <a:effectLst/>
                <a:latin typeface="Arial" charset="0"/>
                <a:ea typeface="ＭＳ Ｐゴシック" pitchFamily="1" charset="-128"/>
                <a:cs typeface="+mn-cs"/>
              </a:endParaRPr>
            </a:p>
          </p:txBody>
        </p:sp>
        <p:sp>
          <p:nvSpPr>
            <p:cNvPr id="20" name="Block Arc 19"/>
            <p:cNvSpPr/>
            <p:nvPr userDrawn="1"/>
          </p:nvSpPr>
          <p:spPr bwMode="auto">
            <a:xfrm>
              <a:off x="8629122" y="253353"/>
              <a:ext cx="434034" cy="434827"/>
            </a:xfrm>
            <a:prstGeom prst="blockArc">
              <a:avLst>
                <a:gd name="adj1" fmla="val 13437117"/>
                <a:gd name="adj2" fmla="val 5418968"/>
                <a:gd name="adj3" fmla="val 15394"/>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2pPr>
      <a:lvl3pPr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3pPr>
      <a:lvl4pPr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4pPr>
      <a:lvl5pPr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5pPr>
      <a:lvl6pPr marL="457200"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6pPr>
      <a:lvl7pPr marL="914400"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7pPr>
      <a:lvl8pPr marL="1371600"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8pPr>
      <a:lvl9pPr marL="1828800" algn="l" rtl="0" eaLnBrk="1" fontAlgn="base" hangingPunct="1">
        <a:spcBef>
          <a:spcPct val="0"/>
        </a:spcBef>
        <a:spcAft>
          <a:spcPct val="0"/>
        </a:spcAft>
        <a:defRPr sz="2800" b="1">
          <a:solidFill>
            <a:srgbClr val="333333"/>
          </a:solidFill>
          <a:latin typeface="Verdana" pitchFamily="1" charset="0"/>
          <a:ea typeface="ＭＳ Ｐゴシック" pitchFamily="1" charset="-128"/>
        </a:defRPr>
      </a:lvl9pPr>
    </p:titleStyle>
    <p:bodyStyle>
      <a:lvl1pPr marL="342900" indent="-342900" algn="l" rtl="0" eaLnBrk="1" fontAlgn="base" hangingPunct="1">
        <a:spcBef>
          <a:spcPct val="20000"/>
        </a:spcBef>
        <a:spcAft>
          <a:spcPct val="0"/>
        </a:spcAft>
        <a:buClr>
          <a:srgbClr val="009FE3"/>
        </a:buClr>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Clr>
          <a:srgbClr val="666666"/>
        </a:buClr>
        <a:buChar char="–"/>
        <a:defRPr sz="1600">
          <a:solidFill>
            <a:srgbClr val="666666"/>
          </a:solidFill>
          <a:latin typeface="+mn-lt"/>
          <a:ea typeface="+mn-ea"/>
        </a:defRPr>
      </a:lvl2pPr>
      <a:lvl3pPr marL="1143000" indent="-228600" algn="l" rtl="0" eaLnBrk="1" fontAlgn="base" hangingPunct="1">
        <a:spcBef>
          <a:spcPct val="20000"/>
        </a:spcBef>
        <a:spcAft>
          <a:spcPct val="0"/>
        </a:spcAft>
        <a:buClr>
          <a:srgbClr val="21BAFF"/>
        </a:buClr>
        <a:buChar char="•"/>
        <a:defRPr sz="1600">
          <a:solidFill>
            <a:srgbClr val="6E6E6E"/>
          </a:solidFill>
          <a:latin typeface="+mn-lt"/>
          <a:ea typeface="+mn-ea"/>
        </a:defRPr>
      </a:lvl3pPr>
      <a:lvl4pPr marL="1600200" indent="-228600" algn="l" rtl="0" eaLnBrk="1" fontAlgn="base" hangingPunct="1">
        <a:spcBef>
          <a:spcPct val="20000"/>
        </a:spcBef>
        <a:spcAft>
          <a:spcPct val="0"/>
        </a:spcAft>
        <a:buClr>
          <a:srgbClr val="808080"/>
        </a:buClr>
        <a:buChar char="–"/>
        <a:defRPr sz="1600">
          <a:solidFill>
            <a:srgbClr val="808080"/>
          </a:solidFill>
          <a:latin typeface="+mn-lt"/>
          <a:ea typeface="+mn-ea"/>
        </a:defRPr>
      </a:lvl4pPr>
      <a:lvl5pPr marL="2057400" indent="-228600" algn="l" rtl="0" eaLnBrk="1" fontAlgn="base" hangingPunct="1">
        <a:spcBef>
          <a:spcPct val="20000"/>
        </a:spcBef>
        <a:spcAft>
          <a:spcPct val="0"/>
        </a:spcAft>
        <a:buClr>
          <a:srgbClr val="66CCFF"/>
        </a:buClr>
        <a:buFont typeface="Times" pitchFamily="1" charset="0"/>
        <a:buChar char="•"/>
        <a:defRPr sz="1600">
          <a:solidFill>
            <a:srgbClr val="979797"/>
          </a:solidFill>
          <a:latin typeface="+mn-lt"/>
          <a:ea typeface="+mn-ea"/>
        </a:defRPr>
      </a:lvl5pPr>
      <a:lvl6pPr marL="2514600" indent="-228600" algn="l" rtl="0" eaLnBrk="1" fontAlgn="base" hangingPunct="1">
        <a:spcBef>
          <a:spcPct val="20000"/>
        </a:spcBef>
        <a:spcAft>
          <a:spcPct val="0"/>
        </a:spcAft>
        <a:buClr>
          <a:srgbClr val="00FFFF"/>
        </a:buClr>
        <a:buFont typeface="Times" pitchFamily="1" charset="0"/>
        <a:buChar char="•"/>
        <a:defRPr sz="1600">
          <a:solidFill>
            <a:srgbClr val="B3B3B3"/>
          </a:solidFill>
          <a:latin typeface="+mn-lt"/>
          <a:ea typeface="+mn-ea"/>
        </a:defRPr>
      </a:lvl6pPr>
      <a:lvl7pPr marL="2971800" indent="-228600" algn="l" rtl="0" eaLnBrk="1" fontAlgn="base" hangingPunct="1">
        <a:spcBef>
          <a:spcPct val="20000"/>
        </a:spcBef>
        <a:spcAft>
          <a:spcPct val="0"/>
        </a:spcAft>
        <a:buClr>
          <a:srgbClr val="00FFFF"/>
        </a:buClr>
        <a:buFont typeface="Times" pitchFamily="1" charset="0"/>
        <a:buChar char="•"/>
        <a:defRPr sz="1600">
          <a:solidFill>
            <a:srgbClr val="B3B3B3"/>
          </a:solidFill>
          <a:latin typeface="+mn-lt"/>
          <a:ea typeface="+mn-ea"/>
        </a:defRPr>
      </a:lvl7pPr>
      <a:lvl8pPr marL="3429000" indent="-228600" algn="l" rtl="0" eaLnBrk="1" fontAlgn="base" hangingPunct="1">
        <a:spcBef>
          <a:spcPct val="20000"/>
        </a:spcBef>
        <a:spcAft>
          <a:spcPct val="0"/>
        </a:spcAft>
        <a:buClr>
          <a:srgbClr val="00FFFF"/>
        </a:buClr>
        <a:buFont typeface="Times" pitchFamily="1" charset="0"/>
        <a:buChar char="•"/>
        <a:defRPr sz="1600">
          <a:solidFill>
            <a:srgbClr val="B3B3B3"/>
          </a:solidFill>
          <a:latin typeface="+mn-lt"/>
          <a:ea typeface="+mn-ea"/>
        </a:defRPr>
      </a:lvl8pPr>
      <a:lvl9pPr marL="3886200" indent="-228600" algn="l" rtl="0" eaLnBrk="1" fontAlgn="base" hangingPunct="1">
        <a:spcBef>
          <a:spcPct val="20000"/>
        </a:spcBef>
        <a:spcAft>
          <a:spcPct val="0"/>
        </a:spcAft>
        <a:buClr>
          <a:srgbClr val="00FFFF"/>
        </a:buClr>
        <a:buFont typeface="Times" pitchFamily="1" charset="0"/>
        <a:buChar char="•"/>
        <a:defRPr sz="1600">
          <a:solidFill>
            <a:srgbClr val="B3B3B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jpe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3" Type="http://schemas.openxmlformats.org/officeDocument/2006/relationships/notesSlide" Target="../notesSlides/notesSlide16.xml"/><Relationship Id="rId7" Type="http://schemas.openxmlformats.org/officeDocument/2006/relationships/image" Target="../media/image14.png"/><Relationship Id="rId12"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3.gif"/><Relationship Id="rId11" Type="http://schemas.openxmlformats.org/officeDocument/2006/relationships/image" Target="../media/image9.jpeg"/><Relationship Id="rId5" Type="http://schemas.openxmlformats.org/officeDocument/2006/relationships/image" Target="../media/image12.png"/><Relationship Id="rId15" Type="http://schemas.openxmlformats.org/officeDocument/2006/relationships/image" Target="../media/image19.jpe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jpeg"/><Relationship Id="rId1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Whamcloud and Quality</a:t>
            </a:r>
            <a:endParaRPr lang="en-GB" sz="3200" dirty="0"/>
          </a:p>
        </p:txBody>
      </p:sp>
      <p:sp>
        <p:nvSpPr>
          <p:cNvPr id="3" name="Subtitle 2"/>
          <p:cNvSpPr>
            <a:spLocks noGrp="1"/>
          </p:cNvSpPr>
          <p:nvPr>
            <p:ph sz="quarter" idx="12"/>
          </p:nvPr>
        </p:nvSpPr>
        <p:spPr/>
        <p:txBody>
          <a:bodyPr/>
          <a:lstStyle/>
          <a:p>
            <a:pPr algn="l">
              <a:tabLst>
                <a:tab pos="2244725" algn="l"/>
              </a:tabLst>
            </a:pPr>
            <a:r>
              <a:rPr lang="en-GB" dirty="0" smtClean="0"/>
              <a:t>Chris Gearing &amp; Mike Stok</a:t>
            </a:r>
          </a:p>
          <a:p>
            <a:pPr lvl="1">
              <a:tabLst>
                <a:tab pos="2244725" algn="l"/>
              </a:tabLst>
            </a:pPr>
            <a:r>
              <a:rPr lang="en-GB" dirty="0" smtClean="0"/>
              <a:t>Software Engineers</a:t>
            </a:r>
          </a:p>
          <a:p>
            <a:pPr lvl="1">
              <a:tabLst>
                <a:tab pos="2244725" algn="l"/>
              </a:tabLst>
            </a:pPr>
            <a:r>
              <a:rPr lang="en-GB" dirty="0" smtClean="0"/>
              <a:t>Whamcloud, Inc</a:t>
            </a:r>
          </a:p>
          <a:p>
            <a:pPr lvl="1">
              <a:tabLst>
                <a:tab pos="2244725" algn="l"/>
              </a:tabLst>
            </a:pPr>
            <a:endParaRPr lang="en-US" dirty="0" smtClean="0"/>
          </a:p>
        </p:txBody>
      </p:sp>
      <p:sp>
        <p:nvSpPr>
          <p:cNvPr id="6" name="Text Placeholder 5"/>
          <p:cNvSpPr>
            <a:spLocks noGrp="1"/>
          </p:cNvSpPr>
          <p:nvPr>
            <p:ph type="body" sz="quarter" idx="13"/>
          </p:nvPr>
        </p:nvSpPr>
        <p:spPr/>
        <p:txBody>
          <a:bodyPr/>
          <a:lstStyle/>
          <a:p>
            <a:r>
              <a:rPr lang="en-GB" dirty="0" smtClean="0"/>
              <a:t>Lustre User Group</a:t>
            </a:r>
          </a:p>
          <a:p>
            <a:r>
              <a:rPr lang="en-GB" dirty="0" smtClean="0"/>
              <a:t>Austin TX</a:t>
            </a:r>
          </a:p>
          <a:p>
            <a:r>
              <a:rPr lang="en-GB" dirty="0" smtClean="0"/>
              <a:t>April 2012</a:t>
            </a:r>
            <a:endParaRPr lang="en-GB" dirty="0"/>
          </a:p>
        </p:txBody>
      </p:sp>
      <p:sp>
        <p:nvSpPr>
          <p:cNvPr id="5" name="TextBox 4"/>
          <p:cNvSpPr txBox="1"/>
          <p:nvPr/>
        </p:nvSpPr>
        <p:spPr>
          <a:xfrm>
            <a:off x="0" y="6381328"/>
            <a:ext cx="1800200" cy="215444"/>
          </a:xfrm>
          <a:prstGeom prst="rect">
            <a:avLst/>
          </a:prstGeom>
          <a:noFill/>
        </p:spPr>
        <p:txBody>
          <a:bodyPr wrap="square" rtlCol="0">
            <a:spAutoFit/>
          </a:bodyPr>
          <a:lstStyle/>
          <a:p>
            <a:r>
              <a:rPr lang="en-US" sz="800" dirty="0" smtClean="0"/>
              <a:t>Version </a:t>
            </a:r>
            <a:r>
              <a:rPr lang="en-US" sz="800" dirty="0" smtClean="0"/>
              <a:t>1.0</a:t>
            </a:r>
            <a:endParaRPr lang="en-GB" sz="800" dirty="0" smtClean="0"/>
          </a:p>
        </p:txBody>
      </p:sp>
    </p:spTree>
  </p:cSld>
  <p:clrMapOvr>
    <a:masterClrMapping/>
  </p:clrMapOvr>
  <p:transition spd="slow" advTm="1588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iphonedevsdk.com/forum/avatars/cashero.gif?dateline=1293315990"/>
          <p:cNvPicPr>
            <a:picLocks noChangeAspect="1" noChangeArrowheads="1"/>
          </p:cNvPicPr>
          <p:nvPr/>
        </p:nvPicPr>
        <p:blipFill>
          <a:blip r:embed="rId3" cstate="print"/>
          <a:stretch>
            <a:fillRect/>
          </a:stretch>
        </p:blipFill>
        <p:spPr bwMode="auto">
          <a:xfrm>
            <a:off x="5940152" y="2492896"/>
            <a:ext cx="1219200" cy="1219200"/>
          </a:xfrm>
          <a:prstGeom prst="rect">
            <a:avLst/>
          </a:prstGeom>
          <a:noFill/>
        </p:spPr>
      </p:pic>
      <p:sp>
        <p:nvSpPr>
          <p:cNvPr id="2" name="Title 1"/>
          <p:cNvSpPr>
            <a:spLocks noGrp="1"/>
          </p:cNvSpPr>
          <p:nvPr>
            <p:ph type="title"/>
          </p:nvPr>
        </p:nvSpPr>
        <p:spPr/>
        <p:txBody>
          <a:bodyPr/>
          <a:lstStyle/>
          <a:p>
            <a:r>
              <a:rPr lang="en-US" dirty="0" smtClean="0"/>
              <a:t>Distributed Test</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10</a:t>
            </a:fld>
            <a:endParaRPr lang="en-GB" dirty="0"/>
          </a:p>
        </p:txBody>
      </p:sp>
      <p:sp>
        <p:nvSpPr>
          <p:cNvPr id="11" name="Oval 10"/>
          <p:cNvSpPr/>
          <p:nvPr/>
        </p:nvSpPr>
        <p:spPr bwMode="auto">
          <a:xfrm>
            <a:off x="3275856" y="3140968"/>
            <a:ext cx="1944216" cy="129614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smtClean="0"/>
              <a:t>Source code repository</a:t>
            </a:r>
            <a:endParaRPr lang="en-GB" dirty="0" smtClean="0"/>
          </a:p>
        </p:txBody>
      </p:sp>
      <p:pic>
        <p:nvPicPr>
          <p:cNvPr id="1033" name="Picture 9"/>
          <p:cNvPicPr>
            <a:picLocks noChangeAspect="1" noChangeArrowheads="1"/>
          </p:cNvPicPr>
          <p:nvPr/>
        </p:nvPicPr>
        <p:blipFill>
          <a:blip r:embed="rId4" cstate="print"/>
          <a:srcRect/>
          <a:stretch>
            <a:fillRect/>
          </a:stretch>
        </p:blipFill>
        <p:spPr bwMode="auto">
          <a:xfrm>
            <a:off x="3779912" y="1700808"/>
            <a:ext cx="926780" cy="1086817"/>
          </a:xfrm>
          <a:prstGeom prst="rect">
            <a:avLst/>
          </a:prstGeom>
          <a:noFill/>
          <a:ln w="9525">
            <a:noFill/>
            <a:miter lim="800000"/>
            <a:headEnd/>
            <a:tailEnd/>
          </a:ln>
        </p:spPr>
      </p:pic>
      <p:sp>
        <p:nvSpPr>
          <p:cNvPr id="25" name="Right Arrow 24"/>
          <p:cNvSpPr/>
          <p:nvPr/>
        </p:nvSpPr>
        <p:spPr bwMode="auto">
          <a:xfrm rot="973610">
            <a:off x="2502498" y="3358153"/>
            <a:ext cx="108012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7" name="Right Arrow 26"/>
          <p:cNvSpPr/>
          <p:nvPr/>
        </p:nvSpPr>
        <p:spPr bwMode="auto">
          <a:xfrm rot="9376668">
            <a:off x="5042699" y="3271195"/>
            <a:ext cx="1202981"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8" name="Right Arrow 27"/>
          <p:cNvSpPr/>
          <p:nvPr/>
        </p:nvSpPr>
        <p:spPr bwMode="auto">
          <a:xfrm rot="16200000">
            <a:off x="3779913" y="4653136"/>
            <a:ext cx="100811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pic>
        <p:nvPicPr>
          <p:cNvPr id="1038" name="Picture 14" descr="C:\Users\chris.gearing\AppData\Local\Microsoft\Windows\Temporary Internet Files\Content.IE5\COKNUG5C\MC900434874[1].png"/>
          <p:cNvPicPr>
            <a:picLocks noChangeAspect="1" noChangeArrowheads="1"/>
          </p:cNvPicPr>
          <p:nvPr/>
        </p:nvPicPr>
        <p:blipFill>
          <a:blip r:embed="rId5" cstate="print"/>
          <a:srcRect/>
          <a:stretch>
            <a:fillRect/>
          </a:stretch>
        </p:blipFill>
        <p:spPr bwMode="auto">
          <a:xfrm flipH="1">
            <a:off x="1547664" y="2636912"/>
            <a:ext cx="1053964" cy="1008112"/>
          </a:xfrm>
          <a:prstGeom prst="rect">
            <a:avLst/>
          </a:prstGeom>
          <a:noFill/>
        </p:spPr>
      </p:pic>
      <p:sp>
        <p:nvSpPr>
          <p:cNvPr id="30" name="Right Arrow 29"/>
          <p:cNvSpPr/>
          <p:nvPr/>
        </p:nvSpPr>
        <p:spPr bwMode="auto">
          <a:xfrm rot="16200000">
            <a:off x="3887924" y="2816932"/>
            <a:ext cx="64807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6156176" y="3501008"/>
            <a:ext cx="792088" cy="523220"/>
          </a:xfrm>
          <a:prstGeom prst="rect">
            <a:avLst/>
          </a:prstGeom>
          <a:noFill/>
        </p:spPr>
        <p:txBody>
          <a:bodyPr wrap="square" rtlCol="0">
            <a:spAutoFit/>
          </a:bodyPr>
          <a:lstStyle/>
          <a:p>
            <a:r>
              <a:rPr lang="en-US" sz="1400" dirty="0" smtClean="0"/>
              <a:t>Public</a:t>
            </a:r>
            <a:br>
              <a:rPr lang="en-US" sz="1400" dirty="0" smtClean="0"/>
            </a:br>
            <a:r>
              <a:rPr lang="en-US" sz="1400" dirty="0" smtClean="0"/>
              <a:t>Sector</a:t>
            </a:r>
            <a:endParaRPr lang="en-GB" sz="1400" dirty="0"/>
          </a:p>
        </p:txBody>
      </p:sp>
      <p:sp>
        <p:nvSpPr>
          <p:cNvPr id="34" name="TextBox 33"/>
          <p:cNvSpPr txBox="1"/>
          <p:nvPr/>
        </p:nvSpPr>
        <p:spPr>
          <a:xfrm>
            <a:off x="1475656" y="3501008"/>
            <a:ext cx="1368152" cy="307777"/>
          </a:xfrm>
          <a:prstGeom prst="rect">
            <a:avLst/>
          </a:prstGeom>
          <a:noFill/>
        </p:spPr>
        <p:txBody>
          <a:bodyPr wrap="square" rtlCol="0">
            <a:spAutoFit/>
          </a:bodyPr>
          <a:lstStyle/>
          <a:p>
            <a:r>
              <a:rPr lang="en-US" sz="1400" dirty="0" smtClean="0"/>
              <a:t>ISVs</a:t>
            </a:r>
            <a:endParaRPr lang="en-GB" sz="1400" dirty="0"/>
          </a:p>
        </p:txBody>
      </p:sp>
      <p:sp>
        <p:nvSpPr>
          <p:cNvPr id="41" name="TextBox 40"/>
          <p:cNvSpPr txBox="1"/>
          <p:nvPr/>
        </p:nvSpPr>
        <p:spPr>
          <a:xfrm>
            <a:off x="3923928" y="6021288"/>
            <a:ext cx="1368152" cy="307777"/>
          </a:xfrm>
          <a:prstGeom prst="rect">
            <a:avLst/>
          </a:prstGeom>
          <a:noFill/>
        </p:spPr>
        <p:txBody>
          <a:bodyPr wrap="square" rtlCol="0">
            <a:spAutoFit/>
          </a:bodyPr>
          <a:lstStyle/>
          <a:p>
            <a:r>
              <a:rPr lang="en-US" sz="1400" dirty="0" smtClean="0"/>
              <a:t>Resellers</a:t>
            </a:r>
            <a:endParaRPr lang="en-GB" sz="1400" dirty="0"/>
          </a:p>
        </p:txBody>
      </p:sp>
      <p:pic>
        <p:nvPicPr>
          <p:cNvPr id="23" name="Picture 7"/>
          <p:cNvPicPr>
            <a:picLocks noChangeAspect="1" noChangeArrowheads="1"/>
          </p:cNvPicPr>
          <p:nvPr/>
        </p:nvPicPr>
        <p:blipFill>
          <a:blip r:embed="rId6" cstate="print"/>
          <a:srcRect/>
          <a:stretch>
            <a:fillRect/>
          </a:stretch>
        </p:blipFill>
        <p:spPr bwMode="auto">
          <a:xfrm>
            <a:off x="4355976" y="2492896"/>
            <a:ext cx="1224136" cy="592324"/>
          </a:xfrm>
          <a:prstGeom prst="rect">
            <a:avLst/>
          </a:prstGeom>
          <a:noFill/>
          <a:ln w="9525">
            <a:noFill/>
            <a:miter lim="800000"/>
            <a:headEnd/>
            <a:tailEnd/>
          </a:ln>
          <a:effectLst/>
          <a:scene3d>
            <a:camera prst="orthographicFront">
              <a:rot lat="0" lon="0" rev="0"/>
            </a:camera>
            <a:lightRig rig="threePt" dir="t"/>
          </a:scene3d>
        </p:spPr>
      </p:pic>
      <p:pic>
        <p:nvPicPr>
          <p:cNvPr id="19" name="Picture 11" descr="http://www.iphonedevsdk.com/forum/avatars/cashero.gif?dateline=1293315990"/>
          <p:cNvPicPr>
            <a:picLocks noChangeAspect="1" noChangeArrowheads="1"/>
          </p:cNvPicPr>
          <p:nvPr/>
        </p:nvPicPr>
        <p:blipFill>
          <a:blip r:embed="rId7" cstate="print"/>
          <a:stretch>
            <a:fillRect/>
          </a:stretch>
        </p:blipFill>
        <p:spPr bwMode="auto">
          <a:xfrm>
            <a:off x="3923928" y="5157192"/>
            <a:ext cx="791419" cy="947748"/>
          </a:xfrm>
          <a:prstGeom prst="rect">
            <a:avLst/>
          </a:prstGeom>
          <a:noFill/>
        </p:spPr>
      </p:pic>
    </p:spTree>
    <p:extLst>
      <p:ext uri="{BB962C8B-B14F-4D97-AF65-F5344CB8AC3E}">
        <p14:creationId xmlns:p14="http://schemas.microsoft.com/office/powerpoint/2010/main" val="1366274128"/>
      </p:ext>
    </p:extLst>
  </p:cSld>
  <p:clrMapOvr>
    <a:masterClrMapping/>
  </p:clrMapOvr>
  <p:transition advTm="4854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iphonedevsdk.com/forum/avatars/cashero.gif?dateline=1293315990"/>
          <p:cNvPicPr>
            <a:picLocks noChangeAspect="1" noChangeArrowheads="1"/>
          </p:cNvPicPr>
          <p:nvPr/>
        </p:nvPicPr>
        <p:blipFill>
          <a:blip r:embed="rId4" cstate="print"/>
          <a:stretch>
            <a:fillRect/>
          </a:stretch>
        </p:blipFill>
        <p:spPr bwMode="auto">
          <a:xfrm>
            <a:off x="5940152" y="2492896"/>
            <a:ext cx="1219200" cy="1219200"/>
          </a:xfrm>
          <a:prstGeom prst="rect">
            <a:avLst/>
          </a:prstGeom>
          <a:noFill/>
        </p:spPr>
      </p:pic>
      <p:pic>
        <p:nvPicPr>
          <p:cNvPr id="26" name="Picture 2"/>
          <p:cNvPicPr>
            <a:picLocks noGrp="1" noChangeAspect="1" noChangeArrowheads="1"/>
          </p:cNvPicPr>
          <p:nvPr>
            <p:ph idx="1"/>
          </p:nvPr>
        </p:nvPicPr>
        <p:blipFill>
          <a:blip r:embed="rId5" cstate="print"/>
          <a:srcRect/>
          <a:stretch>
            <a:fillRect/>
          </a:stretch>
        </p:blipFill>
        <p:spPr bwMode="auto">
          <a:xfrm>
            <a:off x="6084168" y="4653136"/>
            <a:ext cx="1359396" cy="1006476"/>
          </a:xfrm>
          <a:prstGeom prst="rect">
            <a:avLst/>
          </a:prstGeom>
          <a:noFill/>
          <a:ln w="9525">
            <a:noFill/>
            <a:miter lim="800000"/>
            <a:headEnd/>
            <a:tailEnd/>
          </a:ln>
        </p:spPr>
      </p:pic>
      <p:pic>
        <p:nvPicPr>
          <p:cNvPr id="33" name="Picture 3"/>
          <p:cNvPicPr>
            <a:picLocks noChangeAspect="1" noChangeArrowheads="1"/>
          </p:cNvPicPr>
          <p:nvPr/>
        </p:nvPicPr>
        <p:blipFill>
          <a:blip r:embed="rId6" cstate="print"/>
          <a:srcRect/>
          <a:stretch>
            <a:fillRect/>
          </a:stretch>
        </p:blipFill>
        <p:spPr bwMode="auto">
          <a:xfrm>
            <a:off x="3491880" y="1844824"/>
            <a:ext cx="1440160" cy="1004148"/>
          </a:xfrm>
          <a:prstGeom prst="rect">
            <a:avLst/>
          </a:prstGeom>
          <a:noFill/>
          <a:ln w="9525">
            <a:noFill/>
            <a:miter lim="800000"/>
            <a:headEnd/>
            <a:tailEnd/>
          </a:ln>
        </p:spPr>
      </p:pic>
      <p:pic>
        <p:nvPicPr>
          <p:cNvPr id="35" name="Picture 4"/>
          <p:cNvPicPr>
            <a:picLocks noChangeAspect="1" noChangeArrowheads="1"/>
          </p:cNvPicPr>
          <p:nvPr/>
        </p:nvPicPr>
        <p:blipFill>
          <a:blip r:embed="rId7" cstate="print"/>
          <a:srcRect/>
          <a:stretch>
            <a:fillRect/>
          </a:stretch>
        </p:blipFill>
        <p:spPr bwMode="auto">
          <a:xfrm>
            <a:off x="1403648" y="4725144"/>
            <a:ext cx="1240678" cy="108012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Distributed Test</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11</a:t>
            </a:fld>
            <a:endParaRPr lang="en-GB" dirty="0"/>
          </a:p>
        </p:txBody>
      </p:sp>
      <p:sp>
        <p:nvSpPr>
          <p:cNvPr id="11" name="Oval 10"/>
          <p:cNvSpPr/>
          <p:nvPr/>
        </p:nvSpPr>
        <p:spPr bwMode="auto">
          <a:xfrm>
            <a:off x="3275856" y="3140968"/>
            <a:ext cx="1944216" cy="129614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smtClean="0"/>
              <a:t>Source code repository</a:t>
            </a:r>
            <a:endParaRPr lang="en-GB" dirty="0" smtClean="0"/>
          </a:p>
        </p:txBody>
      </p:sp>
      <p:pic>
        <p:nvPicPr>
          <p:cNvPr id="1033" name="Picture 9"/>
          <p:cNvPicPr>
            <a:picLocks noChangeAspect="1" noChangeArrowheads="1"/>
          </p:cNvPicPr>
          <p:nvPr/>
        </p:nvPicPr>
        <p:blipFill>
          <a:blip r:embed="rId8" cstate="print"/>
          <a:srcRect/>
          <a:stretch>
            <a:fillRect/>
          </a:stretch>
        </p:blipFill>
        <p:spPr bwMode="auto">
          <a:xfrm>
            <a:off x="3779912" y="1700808"/>
            <a:ext cx="926780" cy="1086817"/>
          </a:xfrm>
          <a:prstGeom prst="rect">
            <a:avLst/>
          </a:prstGeom>
          <a:noFill/>
          <a:ln w="9525">
            <a:noFill/>
            <a:miter lim="800000"/>
            <a:headEnd/>
            <a:tailEnd/>
          </a:ln>
        </p:spPr>
      </p:pic>
      <p:pic>
        <p:nvPicPr>
          <p:cNvPr id="16" name="Picture 9"/>
          <p:cNvPicPr>
            <a:picLocks noChangeAspect="1" noChangeArrowheads="1"/>
          </p:cNvPicPr>
          <p:nvPr/>
        </p:nvPicPr>
        <p:blipFill>
          <a:blip r:embed="rId8" cstate="print"/>
          <a:srcRect/>
          <a:stretch>
            <a:fillRect/>
          </a:stretch>
        </p:blipFill>
        <p:spPr bwMode="auto">
          <a:xfrm>
            <a:off x="1691680" y="4725144"/>
            <a:ext cx="926780" cy="1086817"/>
          </a:xfrm>
          <a:prstGeom prst="rect">
            <a:avLst/>
          </a:prstGeom>
          <a:noFill/>
          <a:ln w="9525">
            <a:noFill/>
            <a:miter lim="800000"/>
            <a:headEnd/>
            <a:tailEnd/>
          </a:ln>
        </p:spPr>
      </p:pic>
      <p:pic>
        <p:nvPicPr>
          <p:cNvPr id="19" name="Picture 9"/>
          <p:cNvPicPr>
            <a:picLocks noChangeAspect="1" noChangeArrowheads="1"/>
          </p:cNvPicPr>
          <p:nvPr/>
        </p:nvPicPr>
        <p:blipFill>
          <a:blip r:embed="rId8" cstate="print"/>
          <a:srcRect/>
          <a:stretch>
            <a:fillRect/>
          </a:stretch>
        </p:blipFill>
        <p:spPr bwMode="auto">
          <a:xfrm>
            <a:off x="6156176" y="4509120"/>
            <a:ext cx="926780" cy="1086817"/>
          </a:xfrm>
          <a:prstGeom prst="rect">
            <a:avLst/>
          </a:prstGeom>
          <a:noFill/>
          <a:ln w="9525">
            <a:noFill/>
            <a:miter lim="800000"/>
            <a:headEnd/>
            <a:tailEnd/>
          </a:ln>
        </p:spPr>
      </p:pic>
      <p:sp>
        <p:nvSpPr>
          <p:cNvPr id="25" name="Right Arrow 24"/>
          <p:cNvSpPr/>
          <p:nvPr/>
        </p:nvSpPr>
        <p:spPr bwMode="auto">
          <a:xfrm rot="973610">
            <a:off x="2502498" y="3358153"/>
            <a:ext cx="108012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7" name="Right Arrow 26"/>
          <p:cNvSpPr/>
          <p:nvPr/>
        </p:nvSpPr>
        <p:spPr bwMode="auto">
          <a:xfrm rot="9376668">
            <a:off x="5042699" y="3271195"/>
            <a:ext cx="1202981"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8" name="Right Arrow 27"/>
          <p:cNvSpPr/>
          <p:nvPr/>
        </p:nvSpPr>
        <p:spPr bwMode="auto">
          <a:xfrm rot="16200000">
            <a:off x="3779913" y="4653136"/>
            <a:ext cx="100811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pic>
        <p:nvPicPr>
          <p:cNvPr id="1038" name="Picture 14" descr="C:\Users\chris.gearing\AppData\Local\Microsoft\Windows\Temporary Internet Files\Content.IE5\COKNUG5C\MC900434874[1].png"/>
          <p:cNvPicPr>
            <a:picLocks noChangeAspect="1" noChangeArrowheads="1"/>
          </p:cNvPicPr>
          <p:nvPr/>
        </p:nvPicPr>
        <p:blipFill>
          <a:blip r:embed="rId9" cstate="print"/>
          <a:srcRect/>
          <a:stretch>
            <a:fillRect/>
          </a:stretch>
        </p:blipFill>
        <p:spPr bwMode="auto">
          <a:xfrm flipH="1">
            <a:off x="1547664" y="2636912"/>
            <a:ext cx="1053964" cy="1008112"/>
          </a:xfrm>
          <a:prstGeom prst="rect">
            <a:avLst/>
          </a:prstGeom>
          <a:noFill/>
        </p:spPr>
      </p:pic>
      <p:pic>
        <p:nvPicPr>
          <p:cNvPr id="24" name="Picture 11" descr="http://www.iphonedevsdk.com/forum/avatars/cashero.gif?dateline=1293315990"/>
          <p:cNvPicPr>
            <a:picLocks noChangeAspect="1" noChangeArrowheads="1"/>
          </p:cNvPicPr>
          <p:nvPr/>
        </p:nvPicPr>
        <p:blipFill>
          <a:blip r:embed="rId10" cstate="print"/>
          <a:stretch>
            <a:fillRect/>
          </a:stretch>
        </p:blipFill>
        <p:spPr bwMode="auto">
          <a:xfrm>
            <a:off x="3923928" y="5157192"/>
            <a:ext cx="791419" cy="947748"/>
          </a:xfrm>
          <a:prstGeom prst="rect">
            <a:avLst/>
          </a:prstGeom>
          <a:noFill/>
        </p:spPr>
      </p:pic>
      <p:sp>
        <p:nvSpPr>
          <p:cNvPr id="29" name="Right Arrow 28"/>
          <p:cNvSpPr/>
          <p:nvPr/>
        </p:nvSpPr>
        <p:spPr bwMode="auto">
          <a:xfrm rot="8536709">
            <a:off x="2278189" y="4391753"/>
            <a:ext cx="1362448"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0" name="Right Arrow 29"/>
          <p:cNvSpPr/>
          <p:nvPr/>
        </p:nvSpPr>
        <p:spPr bwMode="auto">
          <a:xfrm rot="16200000">
            <a:off x="3887924" y="2816932"/>
            <a:ext cx="64807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1" name="Right Arrow 30"/>
          <p:cNvSpPr/>
          <p:nvPr/>
        </p:nvSpPr>
        <p:spPr bwMode="auto">
          <a:xfrm rot="1621177">
            <a:off x="4898124" y="4393687"/>
            <a:ext cx="1582857"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2" name="TextBox 31"/>
          <p:cNvSpPr txBox="1"/>
          <p:nvPr/>
        </p:nvSpPr>
        <p:spPr>
          <a:xfrm>
            <a:off x="6156176" y="3501008"/>
            <a:ext cx="792088" cy="523220"/>
          </a:xfrm>
          <a:prstGeom prst="rect">
            <a:avLst/>
          </a:prstGeom>
          <a:noFill/>
        </p:spPr>
        <p:txBody>
          <a:bodyPr wrap="square" rtlCol="0">
            <a:spAutoFit/>
          </a:bodyPr>
          <a:lstStyle/>
          <a:p>
            <a:r>
              <a:rPr lang="en-US" sz="1400" dirty="0" smtClean="0"/>
              <a:t>Public</a:t>
            </a:r>
            <a:br>
              <a:rPr lang="en-US" sz="1400" dirty="0" smtClean="0"/>
            </a:br>
            <a:r>
              <a:rPr lang="en-US" sz="1400" dirty="0" smtClean="0"/>
              <a:t>Sector</a:t>
            </a:r>
            <a:endParaRPr lang="en-GB" sz="1400" dirty="0"/>
          </a:p>
        </p:txBody>
      </p:sp>
      <p:sp>
        <p:nvSpPr>
          <p:cNvPr id="34" name="TextBox 33"/>
          <p:cNvSpPr txBox="1"/>
          <p:nvPr/>
        </p:nvSpPr>
        <p:spPr>
          <a:xfrm>
            <a:off x="1475656" y="3501008"/>
            <a:ext cx="1368152" cy="307777"/>
          </a:xfrm>
          <a:prstGeom prst="rect">
            <a:avLst/>
          </a:prstGeom>
          <a:noFill/>
        </p:spPr>
        <p:txBody>
          <a:bodyPr wrap="square" rtlCol="0">
            <a:spAutoFit/>
          </a:bodyPr>
          <a:lstStyle/>
          <a:p>
            <a:r>
              <a:rPr lang="en-US" sz="1400" dirty="0" smtClean="0"/>
              <a:t>ISVs</a:t>
            </a:r>
            <a:endParaRPr lang="en-GB" sz="1400" dirty="0"/>
          </a:p>
        </p:txBody>
      </p:sp>
      <p:sp>
        <p:nvSpPr>
          <p:cNvPr id="36" name="TextBox 35"/>
          <p:cNvSpPr txBox="1"/>
          <p:nvPr/>
        </p:nvSpPr>
        <p:spPr>
          <a:xfrm>
            <a:off x="6156176" y="5517232"/>
            <a:ext cx="936104" cy="523220"/>
          </a:xfrm>
          <a:prstGeom prst="rect">
            <a:avLst/>
          </a:prstGeom>
          <a:noFill/>
        </p:spPr>
        <p:txBody>
          <a:bodyPr wrap="square" rtlCol="0">
            <a:spAutoFit/>
          </a:bodyPr>
          <a:lstStyle/>
          <a:p>
            <a:r>
              <a:rPr lang="en-US" sz="1400" dirty="0" smtClean="0"/>
              <a:t>Public</a:t>
            </a:r>
            <a:br>
              <a:rPr lang="en-US" sz="1400" dirty="0" smtClean="0"/>
            </a:br>
            <a:r>
              <a:rPr lang="en-US" sz="1400" dirty="0" smtClean="0"/>
              <a:t>Sector</a:t>
            </a:r>
            <a:endParaRPr lang="en-GB" sz="1400" dirty="0"/>
          </a:p>
        </p:txBody>
      </p:sp>
      <p:sp>
        <p:nvSpPr>
          <p:cNvPr id="38" name="TextBox 37"/>
          <p:cNvSpPr txBox="1"/>
          <p:nvPr/>
        </p:nvSpPr>
        <p:spPr>
          <a:xfrm>
            <a:off x="1763688" y="5805264"/>
            <a:ext cx="1368152" cy="307777"/>
          </a:xfrm>
          <a:prstGeom prst="rect">
            <a:avLst/>
          </a:prstGeom>
          <a:noFill/>
        </p:spPr>
        <p:txBody>
          <a:bodyPr wrap="square" rtlCol="0">
            <a:spAutoFit/>
          </a:bodyPr>
          <a:lstStyle/>
          <a:p>
            <a:r>
              <a:rPr lang="en-US" sz="1400" dirty="0" smtClean="0"/>
              <a:t>Resellers</a:t>
            </a:r>
            <a:endParaRPr lang="en-GB" sz="1400" dirty="0"/>
          </a:p>
        </p:txBody>
      </p:sp>
      <p:sp>
        <p:nvSpPr>
          <p:cNvPr id="41" name="TextBox 40"/>
          <p:cNvSpPr txBox="1"/>
          <p:nvPr/>
        </p:nvSpPr>
        <p:spPr>
          <a:xfrm>
            <a:off x="3923928" y="6021288"/>
            <a:ext cx="1368152" cy="307777"/>
          </a:xfrm>
          <a:prstGeom prst="rect">
            <a:avLst/>
          </a:prstGeom>
          <a:noFill/>
        </p:spPr>
        <p:txBody>
          <a:bodyPr wrap="square" rtlCol="0">
            <a:spAutoFit/>
          </a:bodyPr>
          <a:lstStyle/>
          <a:p>
            <a:r>
              <a:rPr lang="en-US" sz="1400" dirty="0" smtClean="0"/>
              <a:t>Resellers</a:t>
            </a:r>
            <a:endParaRPr lang="en-GB" sz="1400" dirty="0"/>
          </a:p>
        </p:txBody>
      </p:sp>
      <p:sp>
        <p:nvSpPr>
          <p:cNvPr id="37" name="TextBox 36"/>
          <p:cNvSpPr txBox="1"/>
          <p:nvPr/>
        </p:nvSpPr>
        <p:spPr>
          <a:xfrm>
            <a:off x="-36512" y="1484784"/>
            <a:ext cx="1944216" cy="1323439"/>
          </a:xfrm>
          <a:prstGeom prst="rect">
            <a:avLst/>
          </a:prstGeom>
          <a:noFill/>
        </p:spPr>
        <p:txBody>
          <a:bodyPr wrap="square" rtlCol="0">
            <a:spAutoFit/>
          </a:bodyPr>
          <a:lstStyle/>
          <a:p>
            <a:r>
              <a:rPr lang="en-US" sz="8000" i="1" dirty="0" smtClean="0">
                <a:solidFill>
                  <a:srgbClr val="FF0000"/>
                </a:solidFill>
                <a:latin typeface="Impact" pitchFamily="34" charset="0"/>
              </a:rPr>
              <a:t>But!</a:t>
            </a:r>
            <a:endParaRPr lang="en-GB" sz="8000" i="1" dirty="0">
              <a:solidFill>
                <a:srgbClr val="FF0000"/>
              </a:solidFill>
              <a:latin typeface="Impact" pitchFamily="34" charset="0"/>
            </a:endParaRPr>
          </a:p>
        </p:txBody>
      </p:sp>
      <p:pic>
        <p:nvPicPr>
          <p:cNvPr id="42" name="Picture 7"/>
          <p:cNvPicPr>
            <a:picLocks noChangeAspect="1" noChangeArrowheads="1"/>
          </p:cNvPicPr>
          <p:nvPr/>
        </p:nvPicPr>
        <p:blipFill>
          <a:blip r:embed="rId11" cstate="print"/>
          <a:srcRect/>
          <a:stretch>
            <a:fillRect/>
          </a:stretch>
        </p:blipFill>
        <p:spPr bwMode="auto">
          <a:xfrm>
            <a:off x="4355976" y="2492896"/>
            <a:ext cx="1224136" cy="592324"/>
          </a:xfrm>
          <a:prstGeom prst="rect">
            <a:avLst/>
          </a:prstGeom>
          <a:noFill/>
          <a:ln w="9525">
            <a:noFill/>
            <a:miter lim="800000"/>
            <a:headEnd/>
            <a:tailEnd/>
          </a:ln>
          <a:effectLst/>
          <a:scene3d>
            <a:camera prst="orthographicFront">
              <a:rot lat="0" lon="0" rev="0"/>
            </a:camera>
            <a:lightRig rig="threePt" dir="t"/>
          </a:scene3d>
        </p:spPr>
      </p:pic>
      <p:pic>
        <p:nvPicPr>
          <p:cNvPr id="47106" name="Picture 2" descr="http://hastac.org/files/iu_logo.jpeg"/>
          <p:cNvPicPr>
            <a:picLocks noChangeAspect="1" noChangeArrowheads="1"/>
          </p:cNvPicPr>
          <p:nvPr/>
        </p:nvPicPr>
        <p:blipFill>
          <a:blip r:embed="rId12" cstate="print"/>
          <a:srcRect/>
          <a:stretch>
            <a:fillRect/>
          </a:stretch>
        </p:blipFill>
        <p:spPr bwMode="auto">
          <a:xfrm>
            <a:off x="539552" y="4941168"/>
            <a:ext cx="874068" cy="874068"/>
          </a:xfrm>
          <a:prstGeom prst="rect">
            <a:avLst/>
          </a:prstGeom>
          <a:noFill/>
        </p:spPr>
      </p:pic>
      <p:pic>
        <p:nvPicPr>
          <p:cNvPr id="47108" name="Picture 4" descr="http://www.regina.rwth-aachen.de/global/show_picture.asp?id=aaaaaaaaaabqoej&amp;w=&amp;h=&amp;gray=&amp;neg=&amp;mirror=&amp;flip=&amp;rleft=&amp;rright=&amp;r180=&amp;thres=&amp;dither=&amp;crize=&amp;srgb=&amp;noise=&amp;cont=&amp;jitter=&amp;blur=&amp;edge=&amp;emboss=&amp;pseudo=&amp;painter=&amp;repair=&amp;sharpen=&amp;soften=&amp;gauss33=&amp;gauss55=&amp;light=&amp;contrast=&amp;crop="/>
          <p:cNvPicPr>
            <a:picLocks noChangeAspect="1" noChangeArrowheads="1"/>
          </p:cNvPicPr>
          <p:nvPr/>
        </p:nvPicPr>
        <p:blipFill>
          <a:blip r:embed="rId13" cstate="print"/>
          <a:srcRect/>
          <a:stretch>
            <a:fillRect/>
          </a:stretch>
        </p:blipFill>
        <p:spPr bwMode="auto">
          <a:xfrm>
            <a:off x="7236296" y="4797152"/>
            <a:ext cx="1719843" cy="576064"/>
          </a:xfrm>
          <a:prstGeom prst="rect">
            <a:avLst/>
          </a:prstGeom>
          <a:noFill/>
        </p:spPr>
      </p:pic>
    </p:spTree>
    <p:custDataLst>
      <p:tags r:id="rId1"/>
    </p:custDataLst>
    <p:extLst>
      <p:ext uri="{BB962C8B-B14F-4D97-AF65-F5344CB8AC3E}">
        <p14:creationId xmlns:p14="http://schemas.microsoft.com/office/powerpoint/2010/main" val="3409861468"/>
      </p:ext>
    </p:extLst>
  </p:cSld>
  <p:clrMapOvr>
    <a:masterClrMapping/>
  </p:clrMapOvr>
  <p:transition advTm="951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3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710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710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3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3"/>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7" grpId="0"/>
      <p:bldP spid="3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Juelich financed a fully equipped cluster</a:t>
            </a:r>
          </a:p>
          <a:p>
            <a:r>
              <a:rPr lang="en-GB" dirty="0" smtClean="0"/>
              <a:t>Used for testing all head releases</a:t>
            </a:r>
          </a:p>
          <a:p>
            <a:r>
              <a:rPr lang="en-GB" dirty="0" smtClean="0"/>
              <a:t>Specialises in failover testing</a:t>
            </a:r>
          </a:p>
          <a:p>
            <a:pPr lvl="1"/>
            <a:r>
              <a:rPr lang="en-GB" dirty="0" smtClean="0"/>
              <a:t>36TB of multi attached storage</a:t>
            </a:r>
          </a:p>
          <a:p>
            <a:r>
              <a:rPr lang="en-GB" dirty="0" smtClean="0"/>
              <a:t>Good for performance regression tests</a:t>
            </a:r>
          </a:p>
          <a:p>
            <a:pPr lvl="1"/>
            <a:r>
              <a:rPr lang="en-GB" dirty="0" smtClean="0"/>
              <a:t>Private network with no contention so results are repeatable</a:t>
            </a:r>
          </a:p>
          <a:p>
            <a:r>
              <a:rPr lang="en-US" dirty="0" smtClean="0"/>
              <a:t>Also used for manual large Lun testing for 2.2 release</a:t>
            </a:r>
            <a:endParaRPr lang="en-GB" dirty="0" smtClean="0"/>
          </a:p>
          <a:p>
            <a:r>
              <a:rPr lang="en-GB" dirty="0" smtClean="0"/>
              <a:t>I’d like to thank Juelich and in particular Frank Heckes for making this happen</a:t>
            </a:r>
          </a:p>
        </p:txBody>
      </p:sp>
      <p:sp>
        <p:nvSpPr>
          <p:cNvPr id="3" name="Title 2"/>
          <p:cNvSpPr>
            <a:spLocks noGrp="1"/>
          </p:cNvSpPr>
          <p:nvPr>
            <p:ph type="title"/>
          </p:nvPr>
        </p:nvSpPr>
        <p:spPr/>
        <p:txBody>
          <a:bodyPr/>
          <a:lstStyle/>
          <a:p>
            <a:r>
              <a:rPr lang="en-GB" dirty="0" smtClean="0"/>
              <a:t>Juelich Supercomputer Centre</a:t>
            </a:r>
            <a:endParaRPr lang="en-GB" dirty="0"/>
          </a:p>
        </p:txBody>
      </p:sp>
      <p:sp>
        <p:nvSpPr>
          <p:cNvPr id="4" name="Slide Number Placeholder 3"/>
          <p:cNvSpPr>
            <a:spLocks noGrp="1"/>
          </p:cNvSpPr>
          <p:nvPr>
            <p:ph type="sldNum" sz="quarter" idx="10"/>
          </p:nvPr>
        </p:nvSpPr>
        <p:spPr/>
        <p:txBody>
          <a:bodyPr/>
          <a:lstStyle/>
          <a:p>
            <a:fld id="{D3CCDA26-E212-4138-8AFB-34CBEAE48B25}" type="slidenum">
              <a:rPr lang="en-GB" smtClean="0"/>
              <a:pPr/>
              <a:t>12</a:t>
            </a:fld>
            <a:endParaRPr lang="en-GB" dirty="0"/>
          </a:p>
        </p:txBody>
      </p:sp>
    </p:spTree>
    <p:extLst>
      <p:ext uri="{BB962C8B-B14F-4D97-AF65-F5344CB8AC3E}">
        <p14:creationId xmlns:p14="http://schemas.microsoft.com/office/powerpoint/2010/main" val="3894878438"/>
      </p:ext>
    </p:extLst>
  </p:cSld>
  <p:clrMapOvr>
    <a:masterClrMapping/>
  </p:clrMapOvr>
  <p:transition advTm="4601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Indiana provided a 36 node cluster for the development and rollout of a backup test system</a:t>
            </a:r>
          </a:p>
          <a:p>
            <a:r>
              <a:rPr lang="en-US" dirty="0" smtClean="0"/>
              <a:t>Used for secondary 2.2 release testing</a:t>
            </a:r>
          </a:p>
          <a:p>
            <a:r>
              <a:rPr lang="en-US" dirty="0" smtClean="0"/>
              <a:t>Enabled the transfer of the primary test cluster from the West Coast to Colorado without any break in the Lustre test and landing processes</a:t>
            </a:r>
          </a:p>
          <a:p>
            <a:r>
              <a:rPr lang="en-GB" dirty="0" smtClean="0"/>
              <a:t>Again I’d </a:t>
            </a:r>
            <a:r>
              <a:rPr lang="en-GB" dirty="0"/>
              <a:t>like to thank </a:t>
            </a:r>
            <a:r>
              <a:rPr lang="en-GB" dirty="0" smtClean="0"/>
              <a:t>Indiana and Steve Simms for enabling this</a:t>
            </a:r>
            <a:endParaRPr lang="en-GB" dirty="0"/>
          </a:p>
          <a:p>
            <a:pPr marL="0" indent="0">
              <a:buNone/>
            </a:pPr>
            <a:endParaRPr lang="en-US" dirty="0" smtClean="0"/>
          </a:p>
        </p:txBody>
      </p:sp>
      <p:sp>
        <p:nvSpPr>
          <p:cNvPr id="3" name="Title 2"/>
          <p:cNvSpPr>
            <a:spLocks noGrp="1"/>
          </p:cNvSpPr>
          <p:nvPr>
            <p:ph type="title"/>
          </p:nvPr>
        </p:nvSpPr>
        <p:spPr/>
        <p:txBody>
          <a:bodyPr/>
          <a:lstStyle/>
          <a:p>
            <a:r>
              <a:rPr lang="en-GB" dirty="0"/>
              <a:t>Indiana </a:t>
            </a:r>
            <a:r>
              <a:rPr lang="en-GB" dirty="0" smtClean="0"/>
              <a:t>University</a:t>
            </a:r>
            <a:endParaRPr lang="en-GB" dirty="0"/>
          </a:p>
        </p:txBody>
      </p:sp>
      <p:sp>
        <p:nvSpPr>
          <p:cNvPr id="4" name="Slide Number Placeholder 3"/>
          <p:cNvSpPr>
            <a:spLocks noGrp="1"/>
          </p:cNvSpPr>
          <p:nvPr>
            <p:ph type="sldNum" sz="quarter" idx="10"/>
          </p:nvPr>
        </p:nvSpPr>
        <p:spPr/>
        <p:txBody>
          <a:bodyPr/>
          <a:lstStyle/>
          <a:p>
            <a:fld id="{D3CCDA26-E212-4138-8AFB-34CBEAE48B25}" type="slidenum">
              <a:rPr lang="en-GB" smtClean="0"/>
              <a:pPr/>
              <a:t>13</a:t>
            </a:fld>
            <a:endParaRPr lang="en-GB" dirty="0"/>
          </a:p>
        </p:txBody>
      </p:sp>
    </p:spTree>
    <p:extLst>
      <p:ext uri="{BB962C8B-B14F-4D97-AF65-F5344CB8AC3E}">
        <p14:creationId xmlns:p14="http://schemas.microsoft.com/office/powerpoint/2010/main" val="3894878438"/>
      </p:ext>
    </p:extLst>
  </p:cSld>
  <p:clrMapOvr>
    <a:masterClrMapping/>
  </p:clrMapOvr>
  <p:transition advTm="4685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smtClean="0"/>
              <a:t>The Year Ahead</a:t>
            </a:r>
          </a:p>
        </p:txBody>
      </p:sp>
      <p:sp>
        <p:nvSpPr>
          <p:cNvPr id="5" name="Content Placeholder 4"/>
          <p:cNvSpPr>
            <a:spLocks noGrp="1"/>
          </p:cNvSpPr>
          <p:nvPr>
            <p:ph type="subTitle" idx="1"/>
          </p:nvPr>
        </p:nvSpPr>
        <p:spPr/>
        <p:txBody>
          <a:bodyPr/>
          <a:lstStyle/>
          <a:p>
            <a:endParaRPr lang="en-GB" dirty="0" smtClean="0"/>
          </a:p>
        </p:txBody>
      </p:sp>
      <p:sp>
        <p:nvSpPr>
          <p:cNvPr id="7" name="Slide Number Placeholder 6"/>
          <p:cNvSpPr>
            <a:spLocks noGrp="1"/>
          </p:cNvSpPr>
          <p:nvPr>
            <p:ph type="sldNum" sz="quarter" idx="12"/>
          </p:nvPr>
        </p:nvSpPr>
        <p:spPr/>
        <p:txBody>
          <a:bodyPr/>
          <a:lstStyle/>
          <a:p>
            <a:fld id="{D3CCDA26-E212-4138-8AFB-34CBEAE48B25}" type="slidenum">
              <a:rPr lang="en-GB" smtClean="0"/>
              <a:pPr/>
              <a:t>14</a:t>
            </a:fld>
            <a:endParaRPr lang="en-GB" dirty="0"/>
          </a:p>
        </p:txBody>
      </p:sp>
    </p:spTree>
  </p:cSld>
  <p:clrMapOvr>
    <a:masterClrMapping/>
  </p:clrMapOvr>
  <p:transition spd="slow" advTm="734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Development vs. Landing Test</a:t>
            </a:r>
            <a:endParaRPr lang="en-GB" dirty="0"/>
          </a:p>
        </p:txBody>
      </p:sp>
      <p:sp>
        <p:nvSpPr>
          <p:cNvPr id="4" name="Slide Number Placeholder 3"/>
          <p:cNvSpPr>
            <a:spLocks noGrp="1"/>
          </p:cNvSpPr>
          <p:nvPr>
            <p:ph type="sldNum" sz="quarter" idx="10"/>
          </p:nvPr>
        </p:nvSpPr>
        <p:spPr/>
        <p:txBody>
          <a:bodyPr/>
          <a:lstStyle/>
          <a:p>
            <a:fld id="{D3CCDA26-E212-4138-8AFB-34CBEAE48B25}" type="slidenum">
              <a:rPr lang="en-GB" smtClean="0"/>
              <a:pPr/>
              <a:t>15</a:t>
            </a:fld>
            <a:endParaRPr lang="en-GB" dirty="0"/>
          </a:p>
        </p:txBody>
      </p:sp>
      <p:sp>
        <p:nvSpPr>
          <p:cNvPr id="2" name="Content Placeholder 1"/>
          <p:cNvSpPr>
            <a:spLocks noGrp="1"/>
          </p:cNvSpPr>
          <p:nvPr>
            <p:ph idx="1"/>
          </p:nvPr>
        </p:nvSpPr>
        <p:spPr>
          <a:xfrm>
            <a:off x="685800" y="1628800"/>
            <a:ext cx="7772400" cy="4824536"/>
          </a:xfrm>
        </p:spPr>
        <p:txBody>
          <a:bodyPr/>
          <a:lstStyle/>
          <a:p>
            <a:r>
              <a:rPr lang="en-GB" dirty="0"/>
              <a:t>Which is landing test?</a:t>
            </a:r>
          </a:p>
          <a:p>
            <a:r>
              <a:rPr lang="en-GB" dirty="0" smtClean="0"/>
              <a:t>Which is development test?</a:t>
            </a:r>
          </a:p>
        </p:txBody>
      </p:sp>
      <p:graphicFrame>
        <p:nvGraphicFramePr>
          <p:cNvPr id="6" name="Chart 5"/>
          <p:cNvGraphicFramePr/>
          <p:nvPr>
            <p:extLst>
              <p:ext uri="{D42A27DB-BD31-4B8C-83A1-F6EECF244321}">
                <p14:modId xmlns:p14="http://schemas.microsoft.com/office/powerpoint/2010/main" val="2952770633"/>
              </p:ext>
            </p:extLst>
          </p:nvPr>
        </p:nvGraphicFramePr>
        <p:xfrm>
          <a:off x="1691680" y="2780928"/>
          <a:ext cx="6336704" cy="381642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61794423"/>
      </p:ext>
    </p:extLst>
  </p:cSld>
  <p:clrMapOvr>
    <a:masterClrMapping/>
  </p:clrMapOvr>
  <p:transition advTm="164971"/>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Distinct paths for development vs. landing</a:t>
            </a:r>
          </a:p>
          <a:p>
            <a:pPr lvl="1"/>
            <a:r>
              <a:rPr lang="en-GB" dirty="0" smtClean="0"/>
              <a:t>Similar process but distinct purpose</a:t>
            </a:r>
            <a:endParaRPr lang="en-GB" dirty="0"/>
          </a:p>
          <a:p>
            <a:r>
              <a:rPr lang="en-GB" dirty="0" smtClean="0"/>
              <a:t>Provide </a:t>
            </a:r>
            <a:r>
              <a:rPr lang="en-GB" dirty="0"/>
              <a:t>for maximum flexibility </a:t>
            </a:r>
            <a:r>
              <a:rPr lang="en-GB" dirty="0" smtClean="0"/>
              <a:t>in development testing</a:t>
            </a:r>
          </a:p>
          <a:p>
            <a:pPr lvl="1"/>
            <a:r>
              <a:rPr lang="en-GB" dirty="0"/>
              <a:t>Encourage systematic test to be part of the development process</a:t>
            </a:r>
            <a:endParaRPr lang="en-GB" dirty="0" smtClean="0"/>
          </a:p>
          <a:p>
            <a:pPr lvl="1"/>
            <a:r>
              <a:rPr lang="en-GB" dirty="0" smtClean="0"/>
              <a:t>Test during development does improve product quality</a:t>
            </a:r>
          </a:p>
          <a:p>
            <a:r>
              <a:rPr lang="en-GB" dirty="0" smtClean="0"/>
              <a:t>Encourage peer review as the code is written</a:t>
            </a:r>
          </a:p>
          <a:p>
            <a:pPr lvl="1"/>
            <a:r>
              <a:rPr lang="en-GB" dirty="0" smtClean="0"/>
              <a:t>Earlier review leads to better code and more opportunity for education</a:t>
            </a:r>
          </a:p>
          <a:p>
            <a:r>
              <a:rPr lang="en-GB" dirty="0" smtClean="0"/>
              <a:t>Be auditable</a:t>
            </a:r>
          </a:p>
          <a:p>
            <a:pPr lvl="1"/>
            <a:r>
              <a:rPr lang="en-GB" dirty="0" smtClean="0"/>
              <a:t>Improvement requires knowledge of the past</a:t>
            </a:r>
          </a:p>
          <a:p>
            <a:pPr lvl="1"/>
            <a:r>
              <a:rPr lang="en-GB" dirty="0" smtClean="0"/>
              <a:t>Development test part of the landing collateral</a:t>
            </a:r>
          </a:p>
          <a:p>
            <a:r>
              <a:rPr lang="en-GB" dirty="0"/>
              <a:t>100% pass rate for landing test</a:t>
            </a:r>
          </a:p>
          <a:p>
            <a:pPr lvl="1"/>
            <a:r>
              <a:rPr lang="en-GB" dirty="0"/>
              <a:t>Developers should push tried and tested code for </a:t>
            </a:r>
            <a:r>
              <a:rPr lang="en-GB" dirty="0" smtClean="0"/>
              <a:t>landing</a:t>
            </a:r>
            <a:endParaRPr lang="en-GB" dirty="0"/>
          </a:p>
        </p:txBody>
      </p:sp>
      <p:sp>
        <p:nvSpPr>
          <p:cNvPr id="3" name="Title 2"/>
          <p:cNvSpPr>
            <a:spLocks noGrp="1"/>
          </p:cNvSpPr>
          <p:nvPr>
            <p:ph type="title"/>
          </p:nvPr>
        </p:nvSpPr>
        <p:spPr/>
        <p:txBody>
          <a:bodyPr/>
          <a:lstStyle/>
          <a:p>
            <a:r>
              <a:rPr lang="en-GB" dirty="0"/>
              <a:t>Development </a:t>
            </a:r>
            <a:r>
              <a:rPr lang="en-GB" dirty="0" smtClean="0"/>
              <a:t>vs. </a:t>
            </a:r>
            <a:r>
              <a:rPr lang="en-GB" dirty="0"/>
              <a:t>Landing Test</a:t>
            </a:r>
          </a:p>
        </p:txBody>
      </p:sp>
      <p:sp>
        <p:nvSpPr>
          <p:cNvPr id="4" name="Slide Number Placeholder 3"/>
          <p:cNvSpPr>
            <a:spLocks noGrp="1"/>
          </p:cNvSpPr>
          <p:nvPr>
            <p:ph type="sldNum" sz="quarter" idx="10"/>
          </p:nvPr>
        </p:nvSpPr>
        <p:spPr/>
        <p:txBody>
          <a:bodyPr/>
          <a:lstStyle/>
          <a:p>
            <a:fld id="{D3CCDA26-E212-4138-8AFB-34CBEAE48B25}" type="slidenum">
              <a:rPr lang="en-GB" smtClean="0"/>
              <a:pPr/>
              <a:t>16</a:t>
            </a:fld>
            <a:endParaRPr lang="en-GB" dirty="0"/>
          </a:p>
        </p:txBody>
      </p:sp>
    </p:spTree>
    <p:extLst>
      <p:ext uri="{BB962C8B-B14F-4D97-AF65-F5344CB8AC3E}">
        <p14:creationId xmlns:p14="http://schemas.microsoft.com/office/powerpoint/2010/main" val="3354988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chrisbetcher.com/wp-content/uploads/2011/05/cloud.gif"/>
          <p:cNvPicPr>
            <a:picLocks noChangeAspect="1" noChangeArrowheads="1"/>
          </p:cNvPicPr>
          <p:nvPr/>
        </p:nvPicPr>
        <p:blipFill>
          <a:blip r:embed="rId4" cstate="print"/>
          <a:srcRect/>
          <a:stretch>
            <a:fillRect/>
          </a:stretch>
        </p:blipFill>
        <p:spPr bwMode="auto">
          <a:xfrm>
            <a:off x="0" y="3356992"/>
            <a:ext cx="9036496" cy="3240360"/>
          </a:xfrm>
          <a:prstGeom prst="rect">
            <a:avLst/>
          </a:prstGeom>
          <a:noFill/>
        </p:spPr>
      </p:pic>
      <p:sp>
        <p:nvSpPr>
          <p:cNvPr id="4" name="Title 3"/>
          <p:cNvSpPr>
            <a:spLocks noGrp="1"/>
          </p:cNvSpPr>
          <p:nvPr>
            <p:ph type="title"/>
          </p:nvPr>
        </p:nvSpPr>
        <p:spPr/>
        <p:txBody>
          <a:bodyPr>
            <a:normAutofit/>
          </a:bodyPr>
          <a:lstStyle/>
          <a:p>
            <a:r>
              <a:rPr lang="en-GB" dirty="0"/>
              <a:t>Development </a:t>
            </a:r>
            <a:r>
              <a:rPr lang="en-US" dirty="0" smtClean="0"/>
              <a:t>Test Cloud</a:t>
            </a:r>
            <a:endParaRPr lang="en-GB" dirty="0"/>
          </a:p>
        </p:txBody>
      </p:sp>
      <p:sp>
        <p:nvSpPr>
          <p:cNvPr id="6" name="Slide Number Placeholder 5"/>
          <p:cNvSpPr>
            <a:spLocks noGrp="1"/>
          </p:cNvSpPr>
          <p:nvPr>
            <p:ph type="sldNum" sz="quarter" idx="10"/>
          </p:nvPr>
        </p:nvSpPr>
        <p:spPr/>
        <p:txBody>
          <a:bodyPr/>
          <a:lstStyle/>
          <a:p>
            <a:fld id="{D3CCDA26-E212-4138-8AFB-34CBEAE48B25}" type="slidenum">
              <a:rPr lang="en-GB" smtClean="0"/>
              <a:pPr/>
              <a:t>17</a:t>
            </a:fld>
            <a:endParaRPr lang="en-GB" dirty="0"/>
          </a:p>
        </p:txBody>
      </p:sp>
      <p:pic>
        <p:nvPicPr>
          <p:cNvPr id="2056" name="Picture 8"/>
          <p:cNvPicPr>
            <a:picLocks noChangeAspect="1" noChangeArrowheads="1"/>
          </p:cNvPicPr>
          <p:nvPr/>
        </p:nvPicPr>
        <p:blipFill>
          <a:blip r:embed="rId5" cstate="print"/>
          <a:stretch>
            <a:fillRect/>
          </a:stretch>
        </p:blipFill>
        <p:spPr bwMode="auto">
          <a:xfrm>
            <a:off x="2549277" y="1555887"/>
            <a:ext cx="1590675" cy="1473570"/>
          </a:xfrm>
          <a:prstGeom prst="rect">
            <a:avLst/>
          </a:prstGeom>
          <a:noFill/>
          <a:ln w="9525">
            <a:noFill/>
            <a:miter lim="800000"/>
            <a:headEnd/>
            <a:tailEnd/>
          </a:ln>
        </p:spPr>
      </p:pic>
      <p:pic>
        <p:nvPicPr>
          <p:cNvPr id="27" name="Picture 8"/>
          <p:cNvPicPr>
            <a:picLocks noChangeAspect="1" noChangeArrowheads="1"/>
          </p:cNvPicPr>
          <p:nvPr/>
        </p:nvPicPr>
        <p:blipFill>
          <a:blip r:embed="rId5" cstate="print"/>
          <a:stretch>
            <a:fillRect/>
          </a:stretch>
        </p:blipFill>
        <p:spPr bwMode="auto">
          <a:xfrm>
            <a:off x="5141565" y="1555887"/>
            <a:ext cx="1590675" cy="1473570"/>
          </a:xfrm>
          <a:prstGeom prst="rect">
            <a:avLst/>
          </a:prstGeom>
          <a:noFill/>
          <a:ln w="9525">
            <a:noFill/>
            <a:miter lim="800000"/>
            <a:headEnd/>
            <a:tailEnd/>
          </a:ln>
        </p:spPr>
      </p:pic>
      <p:grpSp>
        <p:nvGrpSpPr>
          <p:cNvPr id="45" name="Group 44"/>
          <p:cNvGrpSpPr/>
          <p:nvPr/>
        </p:nvGrpSpPr>
        <p:grpSpPr>
          <a:xfrm>
            <a:off x="6516216" y="1556791"/>
            <a:ext cx="2232248" cy="1553604"/>
            <a:chOff x="6516216" y="1556791"/>
            <a:chExt cx="2232248" cy="1553604"/>
          </a:xfrm>
        </p:grpSpPr>
        <p:pic>
          <p:nvPicPr>
            <p:cNvPr id="2064" name="Picture 16" descr="http://andyjeffries.co.uk/uploads/articles/33/view_git-logo.png?1258471726"/>
            <p:cNvPicPr>
              <a:picLocks noChangeAspect="1" noChangeArrowheads="1"/>
            </p:cNvPicPr>
            <p:nvPr/>
          </p:nvPicPr>
          <p:blipFill>
            <a:blip r:embed="rId6" cstate="print"/>
            <a:stretch>
              <a:fillRect/>
            </a:stretch>
          </p:blipFill>
          <p:spPr bwMode="auto">
            <a:xfrm>
              <a:off x="7812360" y="1772816"/>
              <a:ext cx="936104" cy="936104"/>
            </a:xfrm>
            <a:prstGeom prst="rect">
              <a:avLst/>
            </a:prstGeom>
            <a:noFill/>
          </p:spPr>
        </p:pic>
        <p:grpSp>
          <p:nvGrpSpPr>
            <p:cNvPr id="44" name="Group 43"/>
            <p:cNvGrpSpPr/>
            <p:nvPr/>
          </p:nvGrpSpPr>
          <p:grpSpPr>
            <a:xfrm>
              <a:off x="6516216" y="1556791"/>
              <a:ext cx="1296145" cy="1553604"/>
              <a:chOff x="423034" y="2532503"/>
              <a:chExt cx="1522924" cy="1624601"/>
            </a:xfrm>
          </p:grpSpPr>
          <p:pic>
            <p:nvPicPr>
              <p:cNvPr id="42" name="Picture 5" descr="http://www.clevercubed.com/wp-content/uploads/2010/05/developer_avatar.png"/>
              <p:cNvPicPr>
                <a:picLocks noChangeAspect="1" noChangeArrowheads="1"/>
              </p:cNvPicPr>
              <p:nvPr/>
            </p:nvPicPr>
            <p:blipFill>
              <a:blip r:embed="rId7" cstate="print"/>
              <a:stretch>
                <a:fillRect/>
              </a:stretch>
            </p:blipFill>
            <p:spPr bwMode="auto">
              <a:xfrm>
                <a:off x="423034" y="2532503"/>
                <a:ext cx="1269103" cy="12800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chris.gearing\AppData\Local\Microsoft\Windows\Temporary Internet Files\Content.IE5\6XWN5169\MC90044178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1824" y="3454608"/>
                <a:ext cx="1054134" cy="70249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50" name="Picture 2" descr="http://www.segmentationfault.es/wp-content/2010/05/jira1.jpg"/>
          <p:cNvPicPr>
            <a:picLocks noChangeAspect="1" noChangeArrowheads="1"/>
          </p:cNvPicPr>
          <p:nvPr/>
        </p:nvPicPr>
        <p:blipFill>
          <a:blip r:embed="rId9" cstate="print"/>
          <a:srcRect/>
          <a:stretch>
            <a:fillRect/>
          </a:stretch>
        </p:blipFill>
        <p:spPr bwMode="auto">
          <a:xfrm>
            <a:off x="107504" y="1772816"/>
            <a:ext cx="1152128" cy="1152128"/>
          </a:xfrm>
          <a:prstGeom prst="rect">
            <a:avLst/>
          </a:prstGeom>
          <a:noFill/>
        </p:spPr>
      </p:pic>
      <p:grpSp>
        <p:nvGrpSpPr>
          <p:cNvPr id="51" name="Group 50"/>
          <p:cNvGrpSpPr/>
          <p:nvPr/>
        </p:nvGrpSpPr>
        <p:grpSpPr>
          <a:xfrm>
            <a:off x="1690057" y="4056203"/>
            <a:ext cx="5906279" cy="2037093"/>
            <a:chOff x="1700029" y="4056203"/>
            <a:chExt cx="5906279" cy="2037093"/>
          </a:xfrm>
        </p:grpSpPr>
        <p:pic>
          <p:nvPicPr>
            <p:cNvPr id="2062" name="Picture 14" descr="http://www.siteposition.ca/var/plain_site/storage/images/media/images/website-testing/3113-1-eng-US/Website-Testing.png"/>
            <p:cNvPicPr>
              <a:picLocks noChangeAspect="1" noChangeArrowheads="1"/>
            </p:cNvPicPr>
            <p:nvPr/>
          </p:nvPicPr>
          <p:blipFill>
            <a:blip r:embed="rId10" cstate="print"/>
            <a:srcRect/>
            <a:stretch>
              <a:fillRect/>
            </a:stretch>
          </p:blipFill>
          <p:spPr bwMode="auto">
            <a:xfrm>
              <a:off x="3635896" y="4056203"/>
              <a:ext cx="2125073" cy="2037093"/>
            </a:xfrm>
            <a:prstGeom prst="rect">
              <a:avLst/>
            </a:prstGeom>
            <a:noFill/>
          </p:spPr>
        </p:pic>
        <p:pic>
          <p:nvPicPr>
            <p:cNvPr id="48" name="Picture 2" descr="http://hastac.org/files/iu_logo.jpeg"/>
            <p:cNvPicPr>
              <a:picLocks noChangeAspect="1" noChangeArrowheads="1"/>
            </p:cNvPicPr>
            <p:nvPr/>
          </p:nvPicPr>
          <p:blipFill>
            <a:blip r:embed="rId11" cstate="print"/>
            <a:srcRect/>
            <a:stretch>
              <a:fillRect/>
            </a:stretch>
          </p:blipFill>
          <p:spPr bwMode="auto">
            <a:xfrm>
              <a:off x="6732240" y="4787180"/>
              <a:ext cx="874068" cy="874068"/>
            </a:xfrm>
            <a:prstGeom prst="rect">
              <a:avLst/>
            </a:prstGeom>
            <a:noFill/>
          </p:spPr>
        </p:pic>
        <p:pic>
          <p:nvPicPr>
            <p:cNvPr id="49" name="Picture 4" descr="http://www.regina.rwth-aachen.de/global/show_picture.asp?id=aaaaaaaaaabqoej&amp;w=&amp;h=&amp;gray=&amp;neg=&amp;mirror=&amp;flip=&amp;rleft=&amp;rright=&amp;r180=&amp;thres=&amp;dither=&amp;crize=&amp;srgb=&amp;noise=&amp;cont=&amp;jitter=&amp;blur=&amp;edge=&amp;emboss=&amp;pseudo=&amp;painter=&amp;repair=&amp;sharpen=&amp;soften=&amp;gauss33=&amp;gauss55=&amp;light=&amp;contrast=&amp;crop="/>
            <p:cNvPicPr>
              <a:picLocks noChangeAspect="1" noChangeArrowheads="1"/>
            </p:cNvPicPr>
            <p:nvPr/>
          </p:nvPicPr>
          <p:blipFill>
            <a:blip r:embed="rId12" cstate="print"/>
            <a:srcRect/>
            <a:stretch>
              <a:fillRect/>
            </a:stretch>
          </p:blipFill>
          <p:spPr bwMode="auto">
            <a:xfrm>
              <a:off x="1700029" y="4365104"/>
              <a:ext cx="1719843" cy="576064"/>
            </a:xfrm>
            <a:prstGeom prst="rect">
              <a:avLst/>
            </a:prstGeom>
            <a:noFill/>
          </p:spPr>
        </p:pic>
        <p:pic>
          <p:nvPicPr>
            <p:cNvPr id="50" name="Picture 7"/>
            <p:cNvPicPr>
              <a:picLocks noChangeAspect="1" noChangeArrowheads="1"/>
            </p:cNvPicPr>
            <p:nvPr/>
          </p:nvPicPr>
          <p:blipFill>
            <a:blip r:embed="rId13" cstate="print"/>
            <a:srcRect/>
            <a:stretch>
              <a:fillRect/>
            </a:stretch>
          </p:blipFill>
          <p:spPr bwMode="auto">
            <a:xfrm>
              <a:off x="1907704" y="5373216"/>
              <a:ext cx="1224136" cy="592324"/>
            </a:xfrm>
            <a:prstGeom prst="rect">
              <a:avLst/>
            </a:prstGeom>
            <a:noFill/>
            <a:ln w="9525">
              <a:noFill/>
              <a:miter lim="800000"/>
              <a:headEnd/>
              <a:tailEnd/>
            </a:ln>
            <a:effectLst/>
            <a:scene3d>
              <a:camera prst="orthographicFront">
                <a:rot lat="0" lon="0" rev="0"/>
              </a:camera>
              <a:lightRig rig="threePt" dir="t"/>
            </a:scene3d>
          </p:spPr>
        </p:pic>
      </p:grpSp>
      <p:grpSp>
        <p:nvGrpSpPr>
          <p:cNvPr id="55" name="Group 54"/>
          <p:cNvGrpSpPr/>
          <p:nvPr/>
        </p:nvGrpSpPr>
        <p:grpSpPr>
          <a:xfrm>
            <a:off x="1403648" y="1628800"/>
            <a:ext cx="1224136" cy="4192266"/>
            <a:chOff x="-2052736" y="1484784"/>
            <a:chExt cx="1224136" cy="4192266"/>
          </a:xfrm>
        </p:grpSpPr>
        <p:pic>
          <p:nvPicPr>
            <p:cNvPr id="54" name="Picture 2"/>
            <p:cNvPicPr>
              <a:picLocks noChangeAspect="1" noChangeArrowheads="1"/>
            </p:cNvPicPr>
            <p:nvPr/>
          </p:nvPicPr>
          <p:blipFill>
            <a:blip r:embed="rId14" cstate="print"/>
            <a:srcRect/>
            <a:stretch>
              <a:fillRect/>
            </a:stretch>
          </p:blipFill>
          <p:spPr bwMode="auto">
            <a:xfrm>
              <a:off x="-2052736" y="1484784"/>
              <a:ext cx="1035807" cy="1224136"/>
            </a:xfrm>
            <a:prstGeom prst="rect">
              <a:avLst/>
            </a:prstGeom>
            <a:noFill/>
            <a:ln w="9525">
              <a:noFill/>
              <a:miter lim="800000"/>
              <a:headEnd/>
              <a:tailEnd/>
            </a:ln>
          </p:spPr>
        </p:pic>
        <p:grpSp>
          <p:nvGrpSpPr>
            <p:cNvPr id="31" name="Group 30"/>
            <p:cNvGrpSpPr/>
            <p:nvPr/>
          </p:nvGrpSpPr>
          <p:grpSpPr>
            <a:xfrm>
              <a:off x="-2052736" y="2796731"/>
              <a:ext cx="1224136" cy="2880319"/>
              <a:chOff x="1115616" y="4005065"/>
              <a:chExt cx="1224136" cy="2880319"/>
            </a:xfrm>
          </p:grpSpPr>
          <p:pic>
            <p:nvPicPr>
              <p:cNvPr id="2054" name="Picture 6" descr="http://www.istockphoto.com/file_thumbview/6236229/2/"/>
              <p:cNvPicPr>
                <a:picLocks noChangeAspect="1" noChangeArrowheads="1"/>
              </p:cNvPicPr>
              <p:nvPr/>
            </p:nvPicPr>
            <p:blipFill>
              <a:blip r:embed="rId15" cstate="print"/>
              <a:srcRect t="67954" r="66179" b="192"/>
              <a:stretch>
                <a:fillRect/>
              </a:stretch>
            </p:blipFill>
            <p:spPr bwMode="auto">
              <a:xfrm>
                <a:off x="1115616" y="5805264"/>
                <a:ext cx="1224136" cy="1080120"/>
              </a:xfrm>
              <a:prstGeom prst="rect">
                <a:avLst/>
              </a:prstGeom>
              <a:noFill/>
            </p:spPr>
          </p:pic>
          <p:sp>
            <p:nvSpPr>
              <p:cNvPr id="22" name="Right Arrow 21"/>
              <p:cNvSpPr/>
              <p:nvPr/>
            </p:nvSpPr>
            <p:spPr bwMode="auto">
              <a:xfrm rot="5400000">
                <a:off x="755575" y="4581130"/>
                <a:ext cx="1728193" cy="57606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charset="0"/>
                  <a:ea typeface="ＭＳ Ｐゴシック" pitchFamily="1" charset="-128"/>
                </a:endParaRPr>
              </a:p>
            </p:txBody>
          </p:sp>
        </p:grpSp>
      </p:grpSp>
      <p:pic>
        <p:nvPicPr>
          <p:cNvPr id="56" name="Picture 2"/>
          <p:cNvPicPr>
            <a:picLocks noChangeAspect="1" noChangeArrowheads="1"/>
          </p:cNvPicPr>
          <p:nvPr/>
        </p:nvPicPr>
        <p:blipFill>
          <a:blip r:embed="rId14" cstate="print"/>
          <a:srcRect/>
          <a:stretch>
            <a:fillRect/>
          </a:stretch>
        </p:blipFill>
        <p:spPr bwMode="auto">
          <a:xfrm>
            <a:off x="1403648" y="1628800"/>
            <a:ext cx="1035807" cy="1224136"/>
          </a:xfrm>
          <a:prstGeom prst="rect">
            <a:avLst/>
          </a:prstGeom>
          <a:noFill/>
          <a:ln w="9525">
            <a:noFill/>
            <a:miter lim="800000"/>
            <a:headEnd/>
            <a:tailEnd/>
          </a:ln>
        </p:spPr>
      </p:pic>
      <p:grpSp>
        <p:nvGrpSpPr>
          <p:cNvPr id="59" name="Group 58"/>
          <p:cNvGrpSpPr/>
          <p:nvPr/>
        </p:nvGrpSpPr>
        <p:grpSpPr>
          <a:xfrm>
            <a:off x="4084946" y="1628800"/>
            <a:ext cx="1351150" cy="4048250"/>
            <a:chOff x="-2124744" y="1700808"/>
            <a:chExt cx="1351150" cy="4048250"/>
          </a:xfrm>
        </p:grpSpPr>
        <p:pic>
          <p:nvPicPr>
            <p:cNvPr id="58" name="Picture 2"/>
            <p:cNvPicPr>
              <a:picLocks noChangeAspect="1" noChangeArrowheads="1"/>
            </p:cNvPicPr>
            <p:nvPr/>
          </p:nvPicPr>
          <p:blipFill>
            <a:blip r:embed="rId14" cstate="print"/>
            <a:srcRect/>
            <a:stretch>
              <a:fillRect/>
            </a:stretch>
          </p:blipFill>
          <p:spPr bwMode="auto">
            <a:xfrm>
              <a:off x="-2124744" y="1700808"/>
              <a:ext cx="1035807" cy="1224136"/>
            </a:xfrm>
            <a:prstGeom prst="rect">
              <a:avLst/>
            </a:prstGeom>
            <a:noFill/>
            <a:ln w="9525">
              <a:noFill/>
              <a:miter lim="800000"/>
              <a:headEnd/>
              <a:tailEnd/>
            </a:ln>
          </p:spPr>
        </p:pic>
        <p:grpSp>
          <p:nvGrpSpPr>
            <p:cNvPr id="33" name="Group 32"/>
            <p:cNvGrpSpPr/>
            <p:nvPr/>
          </p:nvGrpSpPr>
          <p:grpSpPr>
            <a:xfrm>
              <a:off x="-2069738" y="3084763"/>
              <a:ext cx="1296144" cy="2664295"/>
              <a:chOff x="5724128" y="4077073"/>
              <a:chExt cx="1296144" cy="2664295"/>
            </a:xfrm>
          </p:grpSpPr>
          <p:pic>
            <p:nvPicPr>
              <p:cNvPr id="18" name="Picture 6" descr="http://www.istockphoto.com/file_thumbview/6236229/2/"/>
              <p:cNvPicPr>
                <a:picLocks noChangeAspect="1" noChangeArrowheads="1"/>
              </p:cNvPicPr>
              <p:nvPr/>
            </p:nvPicPr>
            <p:blipFill>
              <a:blip r:embed="rId15" cstate="print"/>
              <a:srcRect l="33821" t="4246" r="30369" b="70271"/>
              <a:stretch>
                <a:fillRect/>
              </a:stretch>
            </p:blipFill>
            <p:spPr bwMode="auto">
              <a:xfrm>
                <a:off x="5724128" y="5877272"/>
                <a:ext cx="1296144" cy="864096"/>
              </a:xfrm>
              <a:prstGeom prst="rect">
                <a:avLst/>
              </a:prstGeom>
              <a:noFill/>
            </p:spPr>
          </p:pic>
          <p:sp>
            <p:nvSpPr>
              <p:cNvPr id="29" name="Right Arrow 28"/>
              <p:cNvSpPr/>
              <p:nvPr/>
            </p:nvSpPr>
            <p:spPr bwMode="auto">
              <a:xfrm rot="5400000">
                <a:off x="5364087" y="4653138"/>
                <a:ext cx="1728193" cy="57606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charset="0"/>
                  <a:ea typeface="ＭＳ Ｐゴシック" pitchFamily="1" charset="-128"/>
                </a:endParaRPr>
              </a:p>
            </p:txBody>
          </p:sp>
        </p:grpSp>
      </p:grpSp>
      <p:grpSp>
        <p:nvGrpSpPr>
          <p:cNvPr id="61" name="Group 60"/>
          <p:cNvGrpSpPr/>
          <p:nvPr/>
        </p:nvGrpSpPr>
        <p:grpSpPr>
          <a:xfrm>
            <a:off x="6300192" y="1556792"/>
            <a:ext cx="1440160" cy="4176464"/>
            <a:chOff x="-1908720" y="1412776"/>
            <a:chExt cx="1440160" cy="4176464"/>
          </a:xfrm>
        </p:grpSpPr>
        <p:pic>
          <p:nvPicPr>
            <p:cNvPr id="60" name="Picture 2"/>
            <p:cNvPicPr>
              <a:picLocks noChangeAspect="1" noChangeArrowheads="1"/>
            </p:cNvPicPr>
            <p:nvPr/>
          </p:nvPicPr>
          <p:blipFill>
            <a:blip r:embed="rId14" cstate="print"/>
            <a:srcRect/>
            <a:stretch>
              <a:fillRect/>
            </a:stretch>
          </p:blipFill>
          <p:spPr bwMode="auto">
            <a:xfrm>
              <a:off x="-1692696" y="1412776"/>
              <a:ext cx="1035807" cy="1224136"/>
            </a:xfrm>
            <a:prstGeom prst="rect">
              <a:avLst/>
            </a:prstGeom>
            <a:noFill/>
            <a:ln w="9525">
              <a:noFill/>
              <a:miter lim="800000"/>
              <a:headEnd/>
              <a:tailEnd/>
            </a:ln>
          </p:spPr>
        </p:pic>
        <p:grpSp>
          <p:nvGrpSpPr>
            <p:cNvPr id="34" name="Group 33"/>
            <p:cNvGrpSpPr/>
            <p:nvPr/>
          </p:nvGrpSpPr>
          <p:grpSpPr>
            <a:xfrm>
              <a:off x="-1908720" y="2852937"/>
              <a:ext cx="1440160" cy="2736303"/>
              <a:chOff x="7596336" y="4077073"/>
              <a:chExt cx="1440160" cy="2736303"/>
            </a:xfrm>
          </p:grpSpPr>
          <p:pic>
            <p:nvPicPr>
              <p:cNvPr id="19" name="Picture 6" descr="http://www.istockphoto.com/file_thumbview/6236229/2/"/>
              <p:cNvPicPr>
                <a:picLocks noChangeAspect="1" noChangeArrowheads="1"/>
              </p:cNvPicPr>
              <p:nvPr/>
            </p:nvPicPr>
            <p:blipFill>
              <a:blip r:embed="rId15" cstate="print"/>
              <a:srcRect l="-5969" t="2122" r="66179" b="68147"/>
              <a:stretch>
                <a:fillRect/>
              </a:stretch>
            </p:blipFill>
            <p:spPr bwMode="auto">
              <a:xfrm>
                <a:off x="7596336" y="5805264"/>
                <a:ext cx="1440160" cy="1008112"/>
              </a:xfrm>
              <a:prstGeom prst="rect">
                <a:avLst/>
              </a:prstGeom>
              <a:noFill/>
            </p:spPr>
          </p:pic>
          <p:sp>
            <p:nvSpPr>
              <p:cNvPr id="30" name="Right Arrow 29"/>
              <p:cNvSpPr/>
              <p:nvPr/>
            </p:nvSpPr>
            <p:spPr bwMode="auto">
              <a:xfrm rot="5400000">
                <a:off x="7596335" y="4581130"/>
                <a:ext cx="1584177" cy="576064"/>
              </a:xfrm>
              <a:prstGeom prst="rightArrow">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FF0000"/>
                  </a:solidFill>
                  <a:latin typeface="Arial" charset="0"/>
                  <a:ea typeface="ＭＳ Ｐゴシック" pitchFamily="1" charset="-128"/>
                </a:endParaRPr>
              </a:p>
            </p:txBody>
          </p:sp>
        </p:grpSp>
      </p:grpSp>
    </p:spTree>
    <p:custDataLst>
      <p:tags r:id="rId1"/>
    </p:custDataLst>
    <p:extLst>
      <p:ext uri="{BB962C8B-B14F-4D97-AF65-F5344CB8AC3E}">
        <p14:creationId xmlns:p14="http://schemas.microsoft.com/office/powerpoint/2010/main" val="2976673509"/>
      </p:ext>
    </p:extLst>
  </p:cSld>
  <p:clrMapOvr>
    <a:masterClrMapping/>
  </p:clrMapOvr>
  <p:transition spd="slow" advTm="1193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6"/>
                                        </p:tgtEl>
                                      </p:cBhvr>
                                    </p:animEffect>
                                    <p:set>
                                      <p:cBhvr>
                                        <p:cTn id="7" dur="1" fill="hold">
                                          <p:stCondLst>
                                            <p:cond delay="1999"/>
                                          </p:stCondLst>
                                        </p:cTn>
                                        <p:tgtEl>
                                          <p:spTgt spid="5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par>
                                <p:cTn id="11" presetID="10" presetClass="exit" presetSubtype="0" fill="hold" nodeType="withEffect">
                                  <p:stCondLst>
                                    <p:cond delay="0"/>
                                  </p:stCondLst>
                                  <p:childTnLst>
                                    <p:animEffect transition="out" filter="fade">
                                      <p:cBhvr>
                                        <p:cTn id="12" dur="2000"/>
                                        <p:tgtEl>
                                          <p:spTgt spid="51"/>
                                        </p:tgtEl>
                                      </p:cBhvr>
                                    </p:animEffect>
                                    <p:set>
                                      <p:cBhvr>
                                        <p:cTn id="13" dur="1" fill="hold">
                                          <p:stCondLst>
                                            <p:cond delay="1999"/>
                                          </p:stCondLst>
                                        </p:cTn>
                                        <p:tgtEl>
                                          <p:spTgt spid="5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0"/>
                                        <p:tgtEl>
                                          <p:spTgt spid="55"/>
                                        </p:tgtEl>
                                      </p:cBhvr>
                                    </p:animEffect>
                                    <p:set>
                                      <p:cBhvr>
                                        <p:cTn id="18" dur="1" fill="hold">
                                          <p:stCondLst>
                                            <p:cond delay="1999"/>
                                          </p:stCondLst>
                                        </p:cTn>
                                        <p:tgtEl>
                                          <p:spTgt spid="5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fade">
                                      <p:cBhvr>
                                        <p:cTn id="21" dur="2000"/>
                                        <p:tgtEl>
                                          <p:spTgt spid="20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2056"/>
                                        </p:tgtEl>
                                      </p:cBhvr>
                                    </p:animEffect>
                                    <p:set>
                                      <p:cBhvr>
                                        <p:cTn id="26" dur="1" fill="hold">
                                          <p:stCondLst>
                                            <p:cond delay="1999"/>
                                          </p:stCondLst>
                                        </p:cTn>
                                        <p:tgtEl>
                                          <p:spTgt spid="2056"/>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0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000"/>
                                        <p:tgtEl>
                                          <p:spTgt spid="59"/>
                                        </p:tgtEl>
                                      </p:cBhvr>
                                    </p:animEffect>
                                    <p:set>
                                      <p:cBhvr>
                                        <p:cTn id="34" dur="1" fill="hold">
                                          <p:stCondLst>
                                            <p:cond delay="1999"/>
                                          </p:stCondLst>
                                        </p:cTn>
                                        <p:tgtEl>
                                          <p:spTgt spid="5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27"/>
                                        </p:tgtEl>
                                      </p:cBhvr>
                                    </p:animEffect>
                                    <p:set>
                                      <p:cBhvr>
                                        <p:cTn id="42" dur="1" fill="hold">
                                          <p:stCondLst>
                                            <p:cond delay="1999"/>
                                          </p:stCondLst>
                                        </p:cTn>
                                        <p:tgtEl>
                                          <p:spTgt spid="2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20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61"/>
                                        </p:tgtEl>
                                      </p:cBhvr>
                                    </p:animEffect>
                                    <p:set>
                                      <p:cBhvr>
                                        <p:cTn id="50" dur="1" fill="hold">
                                          <p:stCondLst>
                                            <p:cond delay="1999"/>
                                          </p:stCondLst>
                                        </p:cTn>
                                        <p:tgtEl>
                                          <p:spTgt spid="6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Goal</a:t>
            </a:r>
            <a:endParaRPr lang="en-GB" dirty="0"/>
          </a:p>
        </p:txBody>
      </p:sp>
      <p:sp>
        <p:nvSpPr>
          <p:cNvPr id="4" name="Slide Number Placeholder 3"/>
          <p:cNvSpPr>
            <a:spLocks noGrp="1"/>
          </p:cNvSpPr>
          <p:nvPr>
            <p:ph type="sldNum" sz="quarter" idx="10"/>
          </p:nvPr>
        </p:nvSpPr>
        <p:spPr/>
        <p:txBody>
          <a:bodyPr/>
          <a:lstStyle/>
          <a:p>
            <a:fld id="{D3CCDA26-E212-4138-8AFB-34CBEAE48B25}" type="slidenum">
              <a:rPr lang="en-GB" smtClean="0"/>
              <a:pPr/>
              <a:t>18</a:t>
            </a:fld>
            <a:endParaRPr lang="en-GB" dirty="0"/>
          </a:p>
        </p:txBody>
      </p:sp>
      <p:graphicFrame>
        <p:nvGraphicFramePr>
          <p:cNvPr id="6" name="Chart 5"/>
          <p:cNvGraphicFramePr/>
          <p:nvPr>
            <p:extLst>
              <p:ext uri="{D42A27DB-BD31-4B8C-83A1-F6EECF244321}">
                <p14:modId xmlns:p14="http://schemas.microsoft.com/office/powerpoint/2010/main" val="2891630156"/>
              </p:ext>
            </p:extLst>
          </p:nvPr>
        </p:nvGraphicFramePr>
        <p:xfrm>
          <a:off x="3923928" y="3573016"/>
          <a:ext cx="4896544" cy="2911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179512" y="1988840"/>
          <a:ext cx="4608512"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5060116"/>
      </p:ext>
    </p:extLst>
  </p:cSld>
  <p:clrMapOvr>
    <a:masterClrMapping/>
  </p:clrMapOvr>
  <p:transition advTm="6661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GB" dirty="0" smtClean="0"/>
          </a:p>
          <a:p>
            <a:r>
              <a:rPr lang="en-GB" dirty="0" smtClean="0"/>
              <a:t>Whamcloud’s Quality Approach</a:t>
            </a:r>
          </a:p>
          <a:p>
            <a:endParaRPr lang="en-GB" dirty="0" smtClean="0"/>
          </a:p>
          <a:p>
            <a:r>
              <a:rPr lang="en-US" dirty="0" smtClean="0"/>
              <a:t>A Review Of The Last Year</a:t>
            </a:r>
          </a:p>
          <a:p>
            <a:endParaRPr lang="en-US" dirty="0" smtClean="0"/>
          </a:p>
          <a:p>
            <a:r>
              <a:rPr lang="en-US" dirty="0" smtClean="0"/>
              <a:t>Our Plans For The Coming Year</a:t>
            </a:r>
          </a:p>
        </p:txBody>
      </p:sp>
      <p:sp>
        <p:nvSpPr>
          <p:cNvPr id="4" name="Title 3"/>
          <p:cNvSpPr>
            <a:spLocks noGrp="1"/>
          </p:cNvSpPr>
          <p:nvPr>
            <p:ph type="title"/>
          </p:nvPr>
        </p:nvSpPr>
        <p:spPr/>
        <p:txBody>
          <a:bodyPr>
            <a:normAutofit/>
          </a:bodyPr>
          <a:lstStyle/>
          <a:p>
            <a:r>
              <a:rPr lang="en-US" dirty="0" smtClean="0"/>
              <a:t>Summary</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19</a:t>
            </a:fld>
            <a:endParaRPr lang="en-GB" dirty="0"/>
          </a:p>
        </p:txBody>
      </p:sp>
    </p:spTree>
    <p:extLst>
      <p:ext uri="{BB962C8B-B14F-4D97-AF65-F5344CB8AC3E}">
        <p14:creationId xmlns:p14="http://schemas.microsoft.com/office/powerpoint/2010/main" val="3242940747"/>
      </p:ext>
    </p:extLst>
  </p:cSld>
  <p:clrMapOvr>
    <a:masterClrMapping/>
  </p:clrMapOvr>
  <p:transition spd="slow" advTm="1488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GB" dirty="0" smtClean="0"/>
          </a:p>
          <a:p>
            <a:r>
              <a:rPr lang="en-GB" dirty="0" smtClean="0"/>
              <a:t>Whamcloud’s View Of Quality</a:t>
            </a:r>
          </a:p>
          <a:p>
            <a:endParaRPr lang="en-GB" dirty="0" smtClean="0"/>
          </a:p>
          <a:p>
            <a:r>
              <a:rPr lang="en-US" dirty="0" smtClean="0"/>
              <a:t>A Year’s Progress </a:t>
            </a:r>
          </a:p>
          <a:p>
            <a:endParaRPr lang="en-US" dirty="0" smtClean="0"/>
          </a:p>
          <a:p>
            <a:r>
              <a:rPr lang="en-US" dirty="0" smtClean="0"/>
              <a:t>The Year Ahead</a:t>
            </a:r>
          </a:p>
          <a:p>
            <a:endParaRPr lang="en-US" dirty="0" smtClean="0"/>
          </a:p>
          <a:p>
            <a:r>
              <a:rPr lang="en-US" dirty="0" smtClean="0"/>
              <a:t>Maloo ‘Your Window onto Test’ – Mike Stok</a:t>
            </a:r>
          </a:p>
        </p:txBody>
      </p:sp>
      <p:sp>
        <p:nvSpPr>
          <p:cNvPr id="4" name="Title 3"/>
          <p:cNvSpPr>
            <a:spLocks noGrp="1"/>
          </p:cNvSpPr>
          <p:nvPr>
            <p:ph type="title"/>
          </p:nvPr>
        </p:nvSpPr>
        <p:spPr/>
        <p:txBody>
          <a:bodyPr/>
          <a:lstStyle/>
          <a:p>
            <a:r>
              <a:rPr lang="en-US" dirty="0" smtClean="0"/>
              <a:t>Agenda</a:t>
            </a:r>
            <a:endParaRPr lang="en-GB" dirty="0"/>
          </a:p>
        </p:txBody>
      </p:sp>
      <p:sp>
        <p:nvSpPr>
          <p:cNvPr id="7" name="Slide Number Placeholder 6"/>
          <p:cNvSpPr>
            <a:spLocks noGrp="1"/>
          </p:cNvSpPr>
          <p:nvPr>
            <p:ph type="sldNum" sz="quarter" idx="10"/>
          </p:nvPr>
        </p:nvSpPr>
        <p:spPr/>
        <p:txBody>
          <a:bodyPr/>
          <a:lstStyle/>
          <a:p>
            <a:fld id="{D3CCDA26-E212-4138-8AFB-34CBEAE48B25}" type="slidenum">
              <a:rPr lang="en-GB" smtClean="0"/>
              <a:pPr/>
              <a:t>2</a:t>
            </a:fld>
            <a:endParaRPr lang="en-GB" dirty="0"/>
          </a:p>
        </p:txBody>
      </p:sp>
    </p:spTree>
  </p:cSld>
  <p:clrMapOvr>
    <a:masterClrMapping/>
  </p:clrMapOvr>
  <p:transition spd="slow" advTm="4314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Maloo ‘Your Window onto Test’</a:t>
            </a:r>
          </a:p>
        </p:txBody>
      </p:sp>
      <p:sp>
        <p:nvSpPr>
          <p:cNvPr id="5" name="Content Placeholder 4"/>
          <p:cNvSpPr>
            <a:spLocks noGrp="1"/>
          </p:cNvSpPr>
          <p:nvPr>
            <p:ph type="subTitle" idx="1"/>
          </p:nvPr>
        </p:nvSpPr>
        <p:spPr/>
        <p:txBody>
          <a:bodyPr/>
          <a:lstStyle/>
          <a:p>
            <a:endParaRPr lang="en-GB" dirty="0" smtClean="0"/>
          </a:p>
        </p:txBody>
      </p:sp>
      <p:sp>
        <p:nvSpPr>
          <p:cNvPr id="7" name="Slide Number Placeholder 6"/>
          <p:cNvSpPr>
            <a:spLocks noGrp="1"/>
          </p:cNvSpPr>
          <p:nvPr>
            <p:ph type="sldNum" sz="quarter" idx="12"/>
          </p:nvPr>
        </p:nvSpPr>
        <p:spPr/>
        <p:txBody>
          <a:bodyPr/>
          <a:lstStyle/>
          <a:p>
            <a:fld id="{D3CCDA26-E212-4138-8AFB-34CBEAE48B25}" type="slidenum">
              <a:rPr lang="en-GB" smtClean="0"/>
              <a:pPr/>
              <a:t>20</a:t>
            </a:fld>
            <a:endParaRPr lang="en-GB" dirty="0"/>
          </a:p>
        </p:txBody>
      </p:sp>
    </p:spTree>
  </p:cSld>
  <p:clrMapOvr>
    <a:masterClrMapping/>
  </p:clrMapOvr>
  <p:transition spd="slow" advTm="7271"/>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r>
              <a:rPr lang="en-US" dirty="0" smtClean="0"/>
              <a:t>What is Maloo?</a:t>
            </a:r>
          </a:p>
          <a:p>
            <a:r>
              <a:rPr lang="en-US" dirty="0" smtClean="0"/>
              <a:t>Recent changes to Maloo</a:t>
            </a:r>
          </a:p>
          <a:p>
            <a:pPr lvl="1"/>
            <a:r>
              <a:rPr lang="en-US" dirty="0" smtClean="0"/>
              <a:t>High points since last LUG</a:t>
            </a:r>
          </a:p>
          <a:p>
            <a:r>
              <a:rPr lang="en-US" dirty="0" smtClean="0"/>
              <a:t>Development priorities</a:t>
            </a:r>
          </a:p>
          <a:p>
            <a:pPr lvl="1"/>
            <a:r>
              <a:rPr lang="en-US" dirty="0" smtClean="0"/>
              <a:t>Tool quality</a:t>
            </a:r>
          </a:p>
          <a:p>
            <a:pPr lvl="1"/>
            <a:r>
              <a:rPr lang="en-US" dirty="0" smtClean="0"/>
              <a:t>Easy access to timely, accurate data</a:t>
            </a:r>
          </a:p>
          <a:p>
            <a:r>
              <a:rPr lang="en-US" dirty="0" smtClean="0"/>
              <a:t>Some planned features</a:t>
            </a:r>
          </a:p>
          <a:p>
            <a:pPr lvl="1"/>
            <a:r>
              <a:rPr lang="en-US" dirty="0" smtClean="0"/>
              <a:t>User preferences</a:t>
            </a:r>
          </a:p>
          <a:p>
            <a:pPr lvl="1"/>
            <a:r>
              <a:rPr lang="en-US" dirty="0" smtClean="0"/>
              <a:t>Automated scanning of incoming log files for “interesting” data</a:t>
            </a:r>
          </a:p>
        </p:txBody>
      </p:sp>
      <p:sp>
        <p:nvSpPr>
          <p:cNvPr id="32770" name="Rectangle 2"/>
          <p:cNvSpPr>
            <a:spLocks noGrp="1" noChangeArrowheads="1"/>
          </p:cNvSpPr>
          <p:nvPr>
            <p:ph type="title"/>
          </p:nvPr>
        </p:nvSpPr>
        <p:spPr/>
        <p:txBody>
          <a:bodyPr/>
          <a:lstStyle/>
          <a:p>
            <a:r>
              <a:rPr lang="en-US" dirty="0" smtClean="0"/>
              <a:t>Maloo Agenda</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21</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172406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A repository for lustre test result data</a:t>
            </a:r>
          </a:p>
          <a:p>
            <a:pPr lvl="1"/>
            <a:r>
              <a:rPr lang="en-US" dirty="0" smtClean="0"/>
              <a:t>Collects the test results and the logs generated</a:t>
            </a:r>
          </a:p>
          <a:p>
            <a:pPr lvl="1"/>
            <a:r>
              <a:rPr lang="en-US" dirty="0" smtClean="0"/>
              <a:t>Allows users to query the database</a:t>
            </a:r>
          </a:p>
          <a:p>
            <a:pPr lvl="1"/>
            <a:r>
              <a:rPr lang="en-US" dirty="0" smtClean="0"/>
              <a:t>Contains about 1TB of log files</a:t>
            </a:r>
          </a:p>
          <a:p>
            <a:r>
              <a:rPr lang="en-US" dirty="0" smtClean="0"/>
              <a:t>https://maloo.whamcloud.com</a:t>
            </a:r>
          </a:p>
        </p:txBody>
      </p:sp>
      <p:sp>
        <p:nvSpPr>
          <p:cNvPr id="32770" name="Rectangle 2"/>
          <p:cNvSpPr>
            <a:spLocks noGrp="1" noChangeArrowheads="1"/>
          </p:cNvSpPr>
          <p:nvPr>
            <p:ph type="title"/>
          </p:nvPr>
        </p:nvSpPr>
        <p:spPr/>
        <p:txBody>
          <a:bodyPr/>
          <a:lstStyle/>
          <a:p>
            <a:r>
              <a:rPr lang="en-US" dirty="0" smtClean="0"/>
              <a:t>What is Maloo?</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22</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pic>
        <p:nvPicPr>
          <p:cNvPr id="63490" name="Picture 2"/>
          <p:cNvPicPr>
            <a:picLocks noChangeAspect="1" noChangeArrowheads="1"/>
          </p:cNvPicPr>
          <p:nvPr/>
        </p:nvPicPr>
        <p:blipFill>
          <a:blip r:embed="rId3" cstate="print"/>
          <a:srcRect/>
          <a:stretch>
            <a:fillRect/>
          </a:stretch>
        </p:blipFill>
        <p:spPr bwMode="auto">
          <a:xfrm>
            <a:off x="2627784" y="3789040"/>
            <a:ext cx="3980978" cy="2740846"/>
          </a:xfrm>
          <a:prstGeom prst="rect">
            <a:avLst/>
          </a:prstGeom>
          <a:noFill/>
          <a:ln w="9525">
            <a:noFill/>
            <a:miter lim="800000"/>
            <a:headEnd/>
            <a:tailEnd/>
          </a:ln>
        </p:spPr>
      </p:pic>
    </p:spTree>
    <p:extLst>
      <p:ext uri="{BB962C8B-B14F-4D97-AF65-F5344CB8AC3E}">
        <p14:creationId xmlns:p14="http://schemas.microsoft.com/office/powerpoint/2010/main" val="3989314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smtClean="0"/>
              <a:t>Recent changes to Maloo</a:t>
            </a:r>
            <a:endParaRPr lang="en-US" dirty="0"/>
          </a:p>
        </p:txBody>
      </p:sp>
      <p:sp>
        <p:nvSpPr>
          <p:cNvPr id="7" name="Subtitle 6"/>
          <p:cNvSpPr>
            <a:spLocks noGrp="1"/>
          </p:cNvSpPr>
          <p:nvPr>
            <p:ph type="subTitle" idx="1"/>
          </p:nvPr>
        </p:nvSpPr>
        <p:spPr/>
        <p:txBody>
          <a:bodyPr/>
          <a:lstStyle/>
          <a:p>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
        <p:nvSpPr>
          <p:cNvPr id="15" name="Slide Number Placeholder 14"/>
          <p:cNvSpPr>
            <a:spLocks noGrp="1"/>
          </p:cNvSpPr>
          <p:nvPr>
            <p:ph type="sldNum" sz="quarter" idx="12"/>
          </p:nvPr>
        </p:nvSpPr>
        <p:spPr/>
        <p:txBody>
          <a:bodyPr/>
          <a:lstStyle/>
          <a:p>
            <a:fld id="{D3CCDA26-E212-4138-8AFB-34CBEAE48B25}" type="slidenum">
              <a:rPr lang="en-GB" smtClean="0"/>
              <a:pPr/>
              <a:t>23</a:t>
            </a:fld>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Release report</a:t>
            </a:r>
            <a:endParaRPr lang="en-GB" dirty="0"/>
          </a:p>
        </p:txBody>
      </p:sp>
      <p:sp>
        <p:nvSpPr>
          <p:cNvPr id="4" name="Slide Number Placeholder 3"/>
          <p:cNvSpPr>
            <a:spLocks noGrp="1"/>
          </p:cNvSpPr>
          <p:nvPr>
            <p:ph type="sldNum" sz="quarter" idx="10"/>
          </p:nvPr>
        </p:nvSpPr>
        <p:spPr/>
        <p:txBody>
          <a:bodyPr/>
          <a:lstStyle/>
          <a:p>
            <a:fld id="{D3CCDA26-E212-4138-8AFB-34CBEAE48B25}" type="slidenum">
              <a:rPr lang="en-GB" smtClean="0"/>
              <a:pPr/>
              <a:t>24</a:t>
            </a:fld>
            <a:endParaRPr lang="en-GB" dirty="0"/>
          </a:p>
        </p:txBody>
      </p:sp>
      <p:sp>
        <p:nvSpPr>
          <p:cNvPr id="5" name="Footer Placeholder 4"/>
          <p:cNvSpPr>
            <a:spLocks noGrp="1"/>
          </p:cNvSpPr>
          <p:nvPr>
            <p:ph type="ftr" sz="quarter" idx="11"/>
          </p:nvPr>
        </p:nvSpPr>
        <p:spPr/>
        <p:txBody>
          <a:bodyPr/>
          <a:lstStyle/>
          <a:p>
            <a:pPr algn="ctr"/>
            <a:r>
              <a:rPr lang="en-GB" dirty="0" smtClean="0"/>
              <a:t>LUG Austin, TX - April 2012</a:t>
            </a:r>
            <a:endParaRPr lang="en-GB" dirty="0"/>
          </a:p>
        </p:txBody>
      </p:sp>
      <p:pic>
        <p:nvPicPr>
          <p:cNvPr id="6" name="Picture 5" descr="Screen Shot 2012-03-27 at 2.02.59 PM copy.png"/>
          <p:cNvPicPr>
            <a:picLocks noGrp="1" noChangeAspect="1"/>
          </p:cNvPicPr>
          <p:nvPr/>
        </p:nvPicPr>
        <p:blipFill>
          <a:blip r:embed="rId3" cstate="print"/>
          <a:srcRect t="-8370" b="-8370"/>
          <a:stretch>
            <a:fillRect/>
          </a:stretch>
        </p:blipFill>
        <p:spPr bwMode="auto">
          <a:xfrm>
            <a:off x="395536" y="1628799"/>
            <a:ext cx="8425952" cy="4896545"/>
          </a:xfrm>
          <a:prstGeom prst="rect">
            <a:avLst/>
          </a:prstGeom>
          <a:noFill/>
          <a:ln w="9525">
            <a:noFill/>
            <a:miter lim="800000"/>
            <a:headEnd/>
            <a:tailEnd/>
          </a:ln>
        </p:spPr>
      </p:pic>
      <p:sp>
        <p:nvSpPr>
          <p:cNvPr id="2" name="TextBox 1"/>
          <p:cNvSpPr txBox="1"/>
          <p:nvPr/>
        </p:nvSpPr>
        <p:spPr>
          <a:xfrm>
            <a:off x="3563888" y="6237312"/>
            <a:ext cx="5504106" cy="369332"/>
          </a:xfrm>
          <a:prstGeom prst="rect">
            <a:avLst/>
          </a:prstGeom>
          <a:solidFill>
            <a:schemeClr val="bg1"/>
          </a:solidFill>
        </p:spPr>
        <p:txBody>
          <a:bodyPr wrap="square" rtlCol="0">
            <a:spAutoFit/>
          </a:bodyPr>
          <a:lstStyle/>
          <a:p>
            <a:r>
              <a:rPr lang="en-GB" dirty="0"/>
              <a:t>https://maloo.whamcloud.com/reports</a:t>
            </a:r>
          </a:p>
        </p:txBody>
      </p:sp>
    </p:spTree>
    <p:extLst>
      <p:ext uri="{BB962C8B-B14F-4D97-AF65-F5344CB8AC3E}">
        <p14:creationId xmlns:p14="http://schemas.microsoft.com/office/powerpoint/2010/main" val="3870371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Node utilization report</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25</a:t>
            </a:fld>
            <a:endParaRPr lang="en-GB" dirty="0"/>
          </a:p>
        </p:txBody>
      </p:sp>
      <p:sp>
        <p:nvSpPr>
          <p:cNvPr id="4" name="Footer Placeholder 3"/>
          <p:cNvSpPr>
            <a:spLocks noGrp="1"/>
          </p:cNvSpPr>
          <p:nvPr>
            <p:ph type="ftr" sz="quarter" idx="11"/>
          </p:nvPr>
        </p:nvSpPr>
        <p:spPr/>
        <p:txBody>
          <a:bodyPr/>
          <a:lstStyle/>
          <a:p>
            <a:pPr algn="ctr"/>
            <a:r>
              <a:rPr lang="en-GB" dirty="0" smtClean="0"/>
              <a:t>LUG Austin, TX - April 2012</a:t>
            </a:r>
            <a:endParaRPr lang="en-GB" dirty="0"/>
          </a:p>
        </p:txBody>
      </p:sp>
      <p:pic>
        <p:nvPicPr>
          <p:cNvPr id="6" name="Picture 5" descr="Screen Shot 2012-03-27 at 2.12.19 PM.png"/>
          <p:cNvPicPr>
            <a:picLocks noGrp="1" noChangeAspect="1"/>
          </p:cNvPicPr>
          <p:nvPr/>
        </p:nvPicPr>
        <p:blipFill>
          <a:blip r:embed="rId3" cstate="print"/>
          <a:srcRect l="-9111" r="-9111"/>
          <a:stretch>
            <a:fillRect/>
          </a:stretch>
        </p:blipFill>
        <p:spPr bwMode="auto">
          <a:xfrm>
            <a:off x="395536" y="1700808"/>
            <a:ext cx="8425952" cy="4896545"/>
          </a:xfrm>
          <a:prstGeom prst="rect">
            <a:avLst/>
          </a:prstGeom>
          <a:noFill/>
          <a:ln w="9525">
            <a:noFill/>
            <a:miter lim="800000"/>
            <a:headEnd/>
            <a:tailEnd/>
          </a:ln>
        </p:spPr>
      </p:pic>
      <p:sp>
        <p:nvSpPr>
          <p:cNvPr id="2" name="TextBox 1"/>
          <p:cNvSpPr txBox="1"/>
          <p:nvPr/>
        </p:nvSpPr>
        <p:spPr>
          <a:xfrm>
            <a:off x="2411760" y="6217567"/>
            <a:ext cx="6624736" cy="307777"/>
          </a:xfrm>
          <a:prstGeom prst="rect">
            <a:avLst/>
          </a:prstGeom>
          <a:solidFill>
            <a:schemeClr val="bg1"/>
          </a:solidFill>
        </p:spPr>
        <p:txBody>
          <a:bodyPr wrap="square" rtlCol="0">
            <a:spAutoFit/>
          </a:bodyPr>
          <a:lstStyle/>
          <a:p>
            <a:r>
              <a:rPr lang="en-GB" sz="1400" dirty="0"/>
              <a:t>https://maloo.whamcloud.com/reports/show_node_utilization_report</a:t>
            </a:r>
          </a:p>
        </p:txBody>
      </p:sp>
    </p:spTree>
    <p:extLst>
      <p:ext uri="{BB962C8B-B14F-4D97-AF65-F5344CB8AC3E}">
        <p14:creationId xmlns:p14="http://schemas.microsoft.com/office/powerpoint/2010/main" val="2188395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Internal changes</a:t>
            </a:r>
            <a:endParaRPr lang="en-US" dirty="0"/>
          </a:p>
        </p:txBody>
      </p:sp>
      <p:sp>
        <p:nvSpPr>
          <p:cNvPr id="7" name="Content Placeholder 6"/>
          <p:cNvSpPr>
            <a:spLocks noGrp="1"/>
          </p:cNvSpPr>
          <p:nvPr>
            <p:ph sz="half" idx="1"/>
          </p:nvPr>
        </p:nvSpPr>
        <p:spPr/>
        <p:txBody>
          <a:bodyPr/>
          <a:lstStyle/>
          <a:p>
            <a:r>
              <a:rPr lang="en-US" dirty="0" smtClean="0"/>
              <a:t>Invisible work</a:t>
            </a:r>
          </a:p>
          <a:p>
            <a:pPr lvl="1"/>
            <a:r>
              <a:rPr lang="en-US" dirty="0" smtClean="0"/>
              <a:t>Development practices</a:t>
            </a:r>
          </a:p>
          <a:p>
            <a:pPr lvl="1"/>
            <a:r>
              <a:rPr lang="en-US" dirty="0" smtClean="0"/>
              <a:t>Testing</a:t>
            </a:r>
          </a:p>
          <a:p>
            <a:pPr lvl="1"/>
            <a:r>
              <a:rPr lang="en-US" dirty="0" smtClean="0"/>
              <a:t>Packaging</a:t>
            </a:r>
          </a:p>
          <a:p>
            <a:pPr lvl="1"/>
            <a:r>
              <a:rPr lang="en-US" dirty="0" smtClean="0"/>
              <a:t>Deployment</a:t>
            </a:r>
          </a:p>
          <a:p>
            <a:pPr lvl="1"/>
            <a:r>
              <a:rPr lang="en-US" dirty="0" smtClean="0"/>
              <a:t>…</a:t>
            </a:r>
            <a:endParaRPr lang="en-US" dirty="0"/>
          </a:p>
        </p:txBody>
      </p:sp>
      <p:sp>
        <p:nvSpPr>
          <p:cNvPr id="3" name="Slide Number Placeholder 2"/>
          <p:cNvSpPr>
            <a:spLocks noGrp="1"/>
          </p:cNvSpPr>
          <p:nvPr>
            <p:ph type="sldNum" sz="quarter" idx="14"/>
          </p:nvPr>
        </p:nvSpPr>
        <p:spPr/>
        <p:txBody>
          <a:bodyPr/>
          <a:lstStyle/>
          <a:p>
            <a:fld id="{D3CCDA26-E212-4138-8AFB-34CBEAE48B25}" type="slidenum">
              <a:rPr lang="en-GB" smtClean="0"/>
              <a:pPr/>
              <a:t>26</a:t>
            </a:fld>
            <a:endParaRPr lang="en-GB" dirty="0"/>
          </a:p>
        </p:txBody>
      </p:sp>
      <p:sp>
        <p:nvSpPr>
          <p:cNvPr id="4" name="Footer Placeholder 3"/>
          <p:cNvSpPr>
            <a:spLocks noGrp="1"/>
          </p:cNvSpPr>
          <p:nvPr>
            <p:ph type="ftr" sz="quarter" idx="15"/>
          </p:nvPr>
        </p:nvSpPr>
        <p:spPr/>
        <p:txBody>
          <a:bodyPr/>
          <a:lstStyle/>
          <a:p>
            <a:pPr algn="ctr"/>
            <a:r>
              <a:rPr lang="en-GB" dirty="0" smtClean="0"/>
              <a:t>LUG Austin, TX - April 2012</a:t>
            </a:r>
            <a:endParaRPr lang="en-GB" dirty="0"/>
          </a:p>
        </p:txBody>
      </p:sp>
      <p:pic>
        <p:nvPicPr>
          <p:cNvPr id="9" name="Content Placeholder 10" descr="20-07-07_1626.jpg"/>
          <p:cNvPicPr>
            <a:picLocks noGrp="1" noChangeAspect="1"/>
          </p:cNvPicPr>
          <p:nvPr/>
        </p:nvPicPr>
        <p:blipFill>
          <a:blip r:embed="rId3" cstate="print"/>
          <a:stretch>
            <a:fillRect/>
          </a:stretch>
        </p:blipFill>
        <p:spPr bwMode="auto">
          <a:xfrm>
            <a:off x="5004048" y="1988840"/>
            <a:ext cx="3851809" cy="4549589"/>
          </a:xfrm>
          <a:prstGeom prst="rect">
            <a:avLst/>
          </a:prstGeom>
          <a:noFill/>
          <a:ln w="9525">
            <a:noFill/>
            <a:miter lim="800000"/>
            <a:headEnd/>
            <a:tailEnd/>
          </a:ln>
        </p:spPr>
      </p:pic>
    </p:spTree>
    <p:extLst>
      <p:ext uri="{BB962C8B-B14F-4D97-AF65-F5344CB8AC3E}">
        <p14:creationId xmlns:p14="http://schemas.microsoft.com/office/powerpoint/2010/main" val="1122074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smtClean="0"/>
              <a:t>Development priorities</a:t>
            </a:r>
            <a:endParaRPr lang="en-US" dirty="0"/>
          </a:p>
        </p:txBody>
      </p:sp>
      <p:sp>
        <p:nvSpPr>
          <p:cNvPr id="7" name="Subtitle 6"/>
          <p:cNvSpPr>
            <a:spLocks noGrp="1"/>
          </p:cNvSpPr>
          <p:nvPr>
            <p:ph type="subTitle" idx="1"/>
          </p:nvPr>
        </p:nvSpPr>
        <p:spPr/>
        <p:txBody>
          <a:bodyPr/>
          <a:lstStyle/>
          <a:p>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
        <p:nvSpPr>
          <p:cNvPr id="15" name="Slide Number Placeholder 14"/>
          <p:cNvSpPr>
            <a:spLocks noGrp="1"/>
          </p:cNvSpPr>
          <p:nvPr>
            <p:ph type="sldNum" sz="quarter" idx="12"/>
          </p:nvPr>
        </p:nvSpPr>
        <p:spPr/>
        <p:txBody>
          <a:bodyPr/>
          <a:lstStyle/>
          <a:p>
            <a:fld id="{D3CCDA26-E212-4138-8AFB-34CBEAE48B25}" type="slidenum">
              <a:rPr lang="en-GB" smtClean="0"/>
              <a:pPr/>
              <a:t>27</a:t>
            </a:fld>
            <a:endParaRPr lang="en-GB" dirty="0"/>
          </a:p>
        </p:txBody>
      </p:sp>
    </p:spTree>
    <p:extLst>
      <p:ext uri="{BB962C8B-B14F-4D97-AF65-F5344CB8AC3E}">
        <p14:creationId xmlns:p14="http://schemas.microsoft.com/office/powerpoint/2010/main" val="4041388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r>
              <a:rPr lang="en-US" dirty="0" smtClean="0"/>
              <a:t>Tool quality</a:t>
            </a:r>
          </a:p>
          <a:p>
            <a:pPr lvl="1"/>
            <a:r>
              <a:rPr lang="en-US" dirty="0" smtClean="0"/>
              <a:t>Mechanics of Maloo and its development</a:t>
            </a:r>
          </a:p>
          <a:p>
            <a:pPr lvl="1"/>
            <a:r>
              <a:rPr lang="en-US" dirty="0" smtClean="0"/>
              <a:t>Visibility into the tool</a:t>
            </a:r>
          </a:p>
          <a:p>
            <a:pPr lvl="1"/>
            <a:r>
              <a:rPr lang="en-US" dirty="0" smtClean="0"/>
              <a:t>Usability</a:t>
            </a:r>
          </a:p>
        </p:txBody>
      </p:sp>
      <p:sp>
        <p:nvSpPr>
          <p:cNvPr id="32770" name="Rectangle 2"/>
          <p:cNvSpPr>
            <a:spLocks noGrp="1" noChangeArrowheads="1"/>
          </p:cNvSpPr>
          <p:nvPr>
            <p:ph type="title"/>
          </p:nvPr>
        </p:nvSpPr>
        <p:spPr/>
        <p:txBody>
          <a:bodyPr/>
          <a:lstStyle/>
          <a:p>
            <a:r>
              <a:rPr lang="en-US" dirty="0" smtClean="0"/>
              <a:t>Development priorities</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28</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2249914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r>
              <a:rPr lang="en-US" dirty="0" smtClean="0"/>
              <a:t>Data quality</a:t>
            </a:r>
          </a:p>
          <a:p>
            <a:pPr lvl="1"/>
            <a:r>
              <a:rPr lang="en-US" dirty="0" smtClean="0"/>
              <a:t>Accurate</a:t>
            </a:r>
          </a:p>
          <a:p>
            <a:pPr lvl="1"/>
            <a:r>
              <a:rPr lang="en-US" dirty="0" smtClean="0"/>
              <a:t>Timely</a:t>
            </a:r>
          </a:p>
          <a:p>
            <a:pPr lvl="1"/>
            <a:r>
              <a:rPr lang="en-US" dirty="0" smtClean="0"/>
              <a:t>Accessible</a:t>
            </a:r>
          </a:p>
        </p:txBody>
      </p:sp>
      <p:sp>
        <p:nvSpPr>
          <p:cNvPr id="32770" name="Rectangle 2"/>
          <p:cNvSpPr>
            <a:spLocks noGrp="1" noChangeArrowheads="1"/>
          </p:cNvSpPr>
          <p:nvPr>
            <p:ph type="title"/>
          </p:nvPr>
        </p:nvSpPr>
        <p:spPr/>
        <p:txBody>
          <a:bodyPr/>
          <a:lstStyle/>
          <a:p>
            <a:r>
              <a:rPr lang="en-US" dirty="0" smtClean="0"/>
              <a:t>Development priorities</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29</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40653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smtClean="0"/>
              <a:t>Whamcloud’s View Of Quality</a:t>
            </a:r>
          </a:p>
        </p:txBody>
      </p:sp>
      <p:sp>
        <p:nvSpPr>
          <p:cNvPr id="5" name="Content Placeholder 4"/>
          <p:cNvSpPr>
            <a:spLocks noGrp="1"/>
          </p:cNvSpPr>
          <p:nvPr>
            <p:ph type="subTitle" idx="1"/>
          </p:nvPr>
        </p:nvSpPr>
        <p:spPr/>
        <p:txBody>
          <a:bodyPr/>
          <a:lstStyle/>
          <a:p>
            <a:endParaRPr lang="en-GB" dirty="0" smtClean="0"/>
          </a:p>
        </p:txBody>
      </p:sp>
      <p:sp>
        <p:nvSpPr>
          <p:cNvPr id="7" name="Slide Number Placeholder 6"/>
          <p:cNvSpPr>
            <a:spLocks noGrp="1"/>
          </p:cNvSpPr>
          <p:nvPr>
            <p:ph type="sldNum" sz="quarter" idx="12"/>
          </p:nvPr>
        </p:nvSpPr>
        <p:spPr/>
        <p:txBody>
          <a:bodyPr/>
          <a:lstStyle/>
          <a:p>
            <a:fld id="{D3CCDA26-E212-4138-8AFB-34CBEAE48B25}" type="slidenum">
              <a:rPr lang="en-GB" smtClean="0"/>
              <a:pPr/>
              <a:t>3</a:t>
            </a:fld>
            <a:endParaRPr lang="en-GB" dirty="0"/>
          </a:p>
        </p:txBody>
      </p:sp>
    </p:spTree>
  </p:cSld>
  <p:clrMapOvr>
    <a:masterClrMapping/>
  </p:clrMapOvr>
  <p:transition spd="slow" advTm="554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smtClean="0"/>
              <a:t>New features</a:t>
            </a:r>
            <a:endParaRPr lang="en-US" dirty="0"/>
          </a:p>
        </p:txBody>
      </p:sp>
      <p:sp>
        <p:nvSpPr>
          <p:cNvPr id="7" name="Subtitle 6"/>
          <p:cNvSpPr>
            <a:spLocks noGrp="1"/>
          </p:cNvSpPr>
          <p:nvPr>
            <p:ph type="subTitle" idx="1"/>
          </p:nvPr>
        </p:nvSpPr>
        <p:spPr/>
        <p:txBody>
          <a:bodyPr/>
          <a:lstStyle/>
          <a:p>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
        <p:nvSpPr>
          <p:cNvPr id="15" name="Slide Number Placeholder 14"/>
          <p:cNvSpPr>
            <a:spLocks noGrp="1"/>
          </p:cNvSpPr>
          <p:nvPr>
            <p:ph type="sldNum" sz="quarter" idx="12"/>
          </p:nvPr>
        </p:nvSpPr>
        <p:spPr/>
        <p:txBody>
          <a:bodyPr/>
          <a:lstStyle/>
          <a:p>
            <a:fld id="{D3CCDA26-E212-4138-8AFB-34CBEAE48B25}" type="slidenum">
              <a:rPr lang="en-GB" smtClean="0"/>
              <a:pPr/>
              <a:t>30</a:t>
            </a:fld>
            <a:endParaRPr lang="en-GB" dirty="0"/>
          </a:p>
        </p:txBody>
      </p:sp>
    </p:spTree>
    <p:extLst>
      <p:ext uri="{BB962C8B-B14F-4D97-AF65-F5344CB8AC3E}">
        <p14:creationId xmlns:p14="http://schemas.microsoft.com/office/powerpoint/2010/main" val="1552927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a:spcAft>
                <a:spcPts val="600"/>
              </a:spcAft>
              <a:buNone/>
            </a:pPr>
            <a:r>
              <a:rPr lang="en-US" b="1" dirty="0" smtClean="0"/>
              <a:t>Log file scanning</a:t>
            </a:r>
          </a:p>
          <a:p>
            <a:r>
              <a:rPr lang="en-US" dirty="0" smtClean="0"/>
              <a:t>Automates a tedious task</a:t>
            </a:r>
          </a:p>
        </p:txBody>
      </p:sp>
      <p:sp>
        <p:nvSpPr>
          <p:cNvPr id="32770" name="Rectangle 2"/>
          <p:cNvSpPr>
            <a:spLocks noGrp="1" noChangeArrowheads="1"/>
          </p:cNvSpPr>
          <p:nvPr>
            <p:ph type="title"/>
          </p:nvPr>
        </p:nvSpPr>
        <p:spPr/>
        <p:txBody>
          <a:bodyPr/>
          <a:lstStyle/>
          <a:p>
            <a:r>
              <a:rPr lang="en-US" dirty="0" smtClean="0"/>
              <a:t>New features</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31</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1747274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827584" y="764704"/>
            <a:ext cx="7272808" cy="5787204"/>
          </a:xfrm>
          <a:prstGeom prst="rect">
            <a:avLst/>
          </a:prstGeom>
          <a:noFill/>
          <a:ln w="9525">
            <a:noFill/>
            <a:miter lim="800000"/>
            <a:headEnd/>
            <a:tailEnd/>
          </a:ln>
        </p:spPr>
      </p:pic>
      <p:pic>
        <p:nvPicPr>
          <p:cNvPr id="1031"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4499992" y="4725144"/>
            <a:ext cx="216024" cy="216024"/>
          </a:xfrm>
          <a:prstGeom prst="rect">
            <a:avLst/>
          </a:prstGeom>
          <a:noFill/>
        </p:spPr>
      </p:pic>
      <p:pic>
        <p:nvPicPr>
          <p:cNvPr id="11"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4499992" y="3861048"/>
            <a:ext cx="216024" cy="216024"/>
          </a:xfrm>
          <a:prstGeom prst="rect">
            <a:avLst/>
          </a:prstGeom>
          <a:noFill/>
        </p:spPr>
      </p:pic>
      <p:pic>
        <p:nvPicPr>
          <p:cNvPr id="12"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4499992" y="5877272"/>
            <a:ext cx="216024" cy="216024"/>
          </a:xfrm>
          <a:prstGeom prst="rect">
            <a:avLst/>
          </a:prstGeom>
          <a:noFill/>
        </p:spPr>
      </p:pic>
      <p:pic>
        <p:nvPicPr>
          <p:cNvPr id="13"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4499992" y="3573016"/>
            <a:ext cx="216024" cy="216024"/>
          </a:xfrm>
          <a:prstGeom prst="rect">
            <a:avLst/>
          </a:prstGeom>
          <a:noFill/>
        </p:spPr>
      </p:pic>
      <p:sp>
        <p:nvSpPr>
          <p:cNvPr id="7" name="Title 6"/>
          <p:cNvSpPr>
            <a:spLocks noGrp="1"/>
          </p:cNvSpPr>
          <p:nvPr>
            <p:ph type="title"/>
          </p:nvPr>
        </p:nvSpPr>
        <p:spPr>
          <a:xfrm>
            <a:off x="0" y="0"/>
            <a:ext cx="7772400" cy="685800"/>
          </a:xfrm>
        </p:spPr>
        <p:txBody>
          <a:bodyPr/>
          <a:lstStyle/>
          <a:p>
            <a:r>
              <a:rPr lang="en-US" dirty="0" smtClean="0"/>
              <a:t>Maloo Footprints</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0"/>
            <a:ext cx="7772400" cy="685800"/>
          </a:xfrm>
        </p:spPr>
        <p:txBody>
          <a:bodyPr/>
          <a:lstStyle/>
          <a:p>
            <a:r>
              <a:rPr lang="en-US" dirty="0" smtClean="0"/>
              <a:t>Maloo Footprints</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33</a:t>
            </a:fld>
            <a:endParaRPr lang="en-GB" dirty="0"/>
          </a:p>
        </p:txBody>
      </p:sp>
      <p:pic>
        <p:nvPicPr>
          <p:cNvPr id="60418" name="Picture 2"/>
          <p:cNvPicPr>
            <a:picLocks noChangeAspect="1" noChangeArrowheads="1"/>
          </p:cNvPicPr>
          <p:nvPr/>
        </p:nvPicPr>
        <p:blipFill>
          <a:blip r:embed="rId3" cstate="print"/>
          <a:srcRect/>
          <a:stretch>
            <a:fillRect/>
          </a:stretch>
        </p:blipFill>
        <p:spPr bwMode="auto">
          <a:xfrm>
            <a:off x="827584" y="764704"/>
            <a:ext cx="7217354" cy="5760640"/>
          </a:xfrm>
          <a:prstGeom prst="rect">
            <a:avLst/>
          </a:prstGeom>
          <a:noFill/>
          <a:ln w="9525">
            <a:noFill/>
            <a:miter lim="800000"/>
            <a:headEnd/>
            <a:tailEnd/>
          </a:ln>
        </p:spPr>
      </p:pic>
      <p:pic>
        <p:nvPicPr>
          <p:cNvPr id="6"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1475656" y="5229200"/>
            <a:ext cx="216024" cy="216024"/>
          </a:xfrm>
          <a:prstGeom prst="rect">
            <a:avLst/>
          </a:prstGeom>
          <a:noFill/>
        </p:spPr>
      </p:pic>
      <p:pic>
        <p:nvPicPr>
          <p:cNvPr id="7"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1475656" y="5517232"/>
            <a:ext cx="216024" cy="216024"/>
          </a:xfrm>
          <a:prstGeom prst="rect">
            <a:avLst/>
          </a:prstGeom>
          <a:noFill/>
        </p:spPr>
      </p:pic>
      <p:pic>
        <p:nvPicPr>
          <p:cNvPr id="8"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1475656" y="4941168"/>
            <a:ext cx="216024" cy="216024"/>
          </a:xfrm>
          <a:prstGeom prst="rect">
            <a:avLst/>
          </a:prstGeom>
          <a:noFill/>
        </p:spPr>
      </p:pic>
      <p:pic>
        <p:nvPicPr>
          <p:cNvPr id="10"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1475656" y="4653136"/>
            <a:ext cx="216024" cy="21602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772400" cy="685800"/>
          </a:xfrm>
        </p:spPr>
        <p:txBody>
          <a:bodyPr/>
          <a:lstStyle/>
          <a:p>
            <a:r>
              <a:rPr lang="en-US" dirty="0" smtClean="0"/>
              <a:t>Maloo Footprints</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34</a:t>
            </a:fld>
            <a:endParaRPr lang="en-GB" dirty="0"/>
          </a:p>
        </p:txBody>
      </p:sp>
      <p:pic>
        <p:nvPicPr>
          <p:cNvPr id="61442" name="Picture 2"/>
          <p:cNvPicPr>
            <a:picLocks noChangeAspect="1" noChangeArrowheads="1"/>
          </p:cNvPicPr>
          <p:nvPr/>
        </p:nvPicPr>
        <p:blipFill>
          <a:blip r:embed="rId3" cstate="print"/>
          <a:srcRect/>
          <a:stretch>
            <a:fillRect/>
          </a:stretch>
        </p:blipFill>
        <p:spPr bwMode="auto">
          <a:xfrm>
            <a:off x="827584" y="803846"/>
            <a:ext cx="7203652" cy="5649490"/>
          </a:xfrm>
          <a:prstGeom prst="rect">
            <a:avLst/>
          </a:prstGeom>
          <a:noFill/>
          <a:ln w="9525">
            <a:noFill/>
            <a:miter lim="800000"/>
            <a:headEnd/>
            <a:tailEnd/>
          </a:ln>
        </p:spPr>
      </p:pic>
      <p:pic>
        <p:nvPicPr>
          <p:cNvPr id="5"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1547664" y="5938771"/>
            <a:ext cx="165036" cy="16503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7772400" cy="685800"/>
          </a:xfrm>
        </p:spPr>
        <p:txBody>
          <a:bodyPr/>
          <a:lstStyle/>
          <a:p>
            <a:r>
              <a:rPr lang="en-US" dirty="0" smtClean="0"/>
              <a:t>Maloo Footprints</a:t>
            </a:r>
            <a:endParaRPr lang="en-GB" dirty="0"/>
          </a:p>
        </p:txBody>
      </p:sp>
      <p:sp>
        <p:nvSpPr>
          <p:cNvPr id="3" name="Slide Number Placeholder 2"/>
          <p:cNvSpPr>
            <a:spLocks noGrp="1"/>
          </p:cNvSpPr>
          <p:nvPr>
            <p:ph type="sldNum" sz="quarter" idx="10"/>
          </p:nvPr>
        </p:nvSpPr>
        <p:spPr/>
        <p:txBody>
          <a:bodyPr/>
          <a:lstStyle/>
          <a:p>
            <a:fld id="{D3CCDA26-E212-4138-8AFB-34CBEAE48B25}" type="slidenum">
              <a:rPr lang="en-GB" smtClean="0"/>
              <a:pPr/>
              <a:t>35</a:t>
            </a:fld>
            <a:endParaRPr lang="en-GB" dirty="0"/>
          </a:p>
        </p:txBody>
      </p:sp>
      <p:pic>
        <p:nvPicPr>
          <p:cNvPr id="62466" name="Picture 2"/>
          <p:cNvPicPr>
            <a:picLocks noChangeAspect="1" noChangeArrowheads="1"/>
          </p:cNvPicPr>
          <p:nvPr/>
        </p:nvPicPr>
        <p:blipFill>
          <a:blip r:embed="rId3" cstate="print"/>
          <a:srcRect/>
          <a:stretch>
            <a:fillRect/>
          </a:stretch>
        </p:blipFill>
        <p:spPr bwMode="auto">
          <a:xfrm>
            <a:off x="827584" y="771536"/>
            <a:ext cx="7200800" cy="5718066"/>
          </a:xfrm>
          <a:prstGeom prst="rect">
            <a:avLst/>
          </a:prstGeom>
          <a:noFill/>
          <a:ln w="9525">
            <a:noFill/>
            <a:miter lim="800000"/>
            <a:headEnd/>
            <a:tailEnd/>
          </a:ln>
        </p:spPr>
      </p:pic>
      <p:pic>
        <p:nvPicPr>
          <p:cNvPr id="5" name="Picture 7" descr="http://www.deviantart.com/download/68540180/gnome_footprint_icon_by_newdeal666.png"/>
          <p:cNvPicPr>
            <a:picLocks noChangeAspect="1" noChangeArrowheads="1"/>
          </p:cNvPicPr>
          <p:nvPr/>
        </p:nvPicPr>
        <p:blipFill>
          <a:blip r:embed="rId4" cstate="print"/>
          <a:srcRect/>
          <a:stretch>
            <a:fillRect/>
          </a:stretch>
        </p:blipFill>
        <p:spPr bwMode="auto">
          <a:xfrm>
            <a:off x="642695" y="6276240"/>
            <a:ext cx="165036" cy="165036"/>
          </a:xfrm>
          <a:prstGeom prst="rect">
            <a:avLst/>
          </a:prstGeom>
          <a:noFill/>
        </p:spPr>
      </p:pic>
      <p:sp>
        <p:nvSpPr>
          <p:cNvPr id="6" name="Rectangle 5"/>
          <p:cNvSpPr/>
          <p:nvPr/>
        </p:nvSpPr>
        <p:spPr bwMode="auto">
          <a:xfrm>
            <a:off x="827584" y="6280918"/>
            <a:ext cx="7034154" cy="151413"/>
          </a:xfrm>
          <a:prstGeom prst="rect">
            <a:avLst/>
          </a:prstGeom>
          <a:solidFill>
            <a:srgbClr val="FFC000">
              <a:alpha val="2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a:spcAft>
                <a:spcPts val="600"/>
              </a:spcAft>
              <a:buNone/>
            </a:pPr>
            <a:r>
              <a:rPr lang="en-US" b="1" dirty="0" smtClean="0"/>
              <a:t>User profiles</a:t>
            </a:r>
          </a:p>
          <a:p>
            <a:r>
              <a:rPr lang="en-US" dirty="0" smtClean="0"/>
              <a:t>One size needn’t fit all</a:t>
            </a:r>
          </a:p>
        </p:txBody>
      </p:sp>
      <p:sp>
        <p:nvSpPr>
          <p:cNvPr id="32770" name="Rectangle 2"/>
          <p:cNvSpPr>
            <a:spLocks noGrp="1" noChangeArrowheads="1"/>
          </p:cNvSpPr>
          <p:nvPr>
            <p:ph type="title"/>
          </p:nvPr>
        </p:nvSpPr>
        <p:spPr/>
        <p:txBody>
          <a:bodyPr/>
          <a:lstStyle/>
          <a:p>
            <a:r>
              <a:rPr lang="en-US" dirty="0" smtClean="0"/>
              <a:t>New features</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36</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53185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a:bodyPr>
          <a:lstStyle/>
          <a:p>
            <a:pPr marL="0" indent="0">
              <a:buNone/>
            </a:pPr>
            <a:r>
              <a:rPr lang="en-US" b="1" dirty="0" smtClean="0"/>
              <a:t>What was covered</a:t>
            </a:r>
          </a:p>
          <a:p>
            <a:r>
              <a:rPr lang="en-US" dirty="0" smtClean="0"/>
              <a:t>Changes in Maloo since last year</a:t>
            </a:r>
          </a:p>
          <a:p>
            <a:r>
              <a:rPr lang="en-US" dirty="0" smtClean="0"/>
              <a:t>Our development priorities</a:t>
            </a:r>
          </a:p>
          <a:p>
            <a:r>
              <a:rPr lang="en-US" dirty="0" smtClean="0"/>
              <a:t>A couple of the planned changes</a:t>
            </a:r>
          </a:p>
        </p:txBody>
      </p:sp>
      <p:sp>
        <p:nvSpPr>
          <p:cNvPr id="32770" name="Rectangle 2"/>
          <p:cNvSpPr>
            <a:spLocks noGrp="1" noChangeArrowheads="1"/>
          </p:cNvSpPr>
          <p:nvPr>
            <p:ph type="title"/>
          </p:nvPr>
        </p:nvSpPr>
        <p:spPr/>
        <p:txBody>
          <a:bodyPr/>
          <a:lstStyle/>
          <a:p>
            <a:r>
              <a:rPr lang="en-US" dirty="0" smtClean="0"/>
              <a:t>Wrap up and questions</a:t>
            </a:r>
            <a:endParaRPr lang="en-US" dirty="0"/>
          </a:p>
        </p:txBody>
      </p:sp>
      <p:sp>
        <p:nvSpPr>
          <p:cNvPr id="15" name="Slide Number Placeholder 14"/>
          <p:cNvSpPr>
            <a:spLocks noGrp="1"/>
          </p:cNvSpPr>
          <p:nvPr>
            <p:ph type="sldNum" sz="quarter" idx="10"/>
          </p:nvPr>
        </p:nvSpPr>
        <p:spPr/>
        <p:txBody>
          <a:bodyPr/>
          <a:lstStyle/>
          <a:p>
            <a:fld id="{D3CCDA26-E212-4138-8AFB-34CBEAE48B25}" type="slidenum">
              <a:rPr lang="en-GB" smtClean="0"/>
              <a:pPr/>
              <a:t>37</a:t>
            </a:fld>
            <a:endParaRPr lang="en-GB" dirty="0"/>
          </a:p>
        </p:txBody>
      </p:sp>
      <p:sp>
        <p:nvSpPr>
          <p:cNvPr id="16" name="Footer Placeholder 15"/>
          <p:cNvSpPr>
            <a:spLocks noGrp="1"/>
          </p:cNvSpPr>
          <p:nvPr>
            <p:ph type="ftr" sz="quarter" idx="11"/>
          </p:nvPr>
        </p:nvSpPr>
        <p:spPr/>
        <p:txBody>
          <a:bodyPr/>
          <a:lstStyle/>
          <a:p>
            <a:r>
              <a:rPr lang="en-GB" dirty="0" smtClean="0"/>
              <a:t>LUG Austin, TX - April 2012</a:t>
            </a:r>
            <a:endParaRPr lang="en-GB" dirty="0"/>
          </a:p>
        </p:txBody>
      </p:sp>
    </p:spTree>
    <p:extLst>
      <p:ext uri="{BB962C8B-B14F-4D97-AF65-F5344CB8AC3E}">
        <p14:creationId xmlns:p14="http://schemas.microsoft.com/office/powerpoint/2010/main" val="1275368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 very much</a:t>
            </a:r>
            <a:endParaRPr lang="en-GB" dirty="0"/>
          </a:p>
        </p:txBody>
      </p:sp>
      <p:sp>
        <p:nvSpPr>
          <p:cNvPr id="4" name="Slide Number Placeholder 3"/>
          <p:cNvSpPr>
            <a:spLocks noGrp="1"/>
          </p:cNvSpPr>
          <p:nvPr>
            <p:ph type="sldNum" sz="quarter" idx="4294967295"/>
          </p:nvPr>
        </p:nvSpPr>
        <p:spPr>
          <a:xfrm>
            <a:off x="0" y="6635750"/>
            <a:ext cx="576263" cy="230188"/>
          </a:xfrm>
        </p:spPr>
        <p:txBody>
          <a:bodyPr/>
          <a:lstStyle/>
          <a:p>
            <a:fld id="{D3CCDA26-E212-4138-8AFB-34CBEAE48B25}" type="slidenum">
              <a:rPr lang="en-GB" smtClean="0"/>
              <a:pPr/>
              <a:t>38</a:t>
            </a:fld>
            <a:endParaRPr lang="en-GB" dirty="0"/>
          </a:p>
        </p:txBody>
      </p:sp>
    </p:spTree>
    <p:extLst>
      <p:ext uri="{BB962C8B-B14F-4D97-AF65-F5344CB8AC3E}">
        <p14:creationId xmlns:p14="http://schemas.microsoft.com/office/powerpoint/2010/main" val="426654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321246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899592" y="1052736"/>
            <a:ext cx="6912768" cy="4896544"/>
          </a:xfrm>
          <a:prstGeom prst="rect">
            <a:avLst/>
          </a:prstGeom>
          <a:solidFill>
            <a:schemeClr val="bg1">
              <a:alpha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Content Placeholder 4"/>
          <p:cNvSpPr>
            <a:spLocks noGrp="1"/>
          </p:cNvSpPr>
          <p:nvPr>
            <p:ph idx="1"/>
          </p:nvPr>
        </p:nvSpPr>
        <p:spPr>
          <a:xfrm>
            <a:off x="1331640" y="2348880"/>
            <a:ext cx="6768752" cy="1872208"/>
          </a:xfrm>
        </p:spPr>
        <p:txBody>
          <a:bodyPr>
            <a:normAutofit/>
          </a:bodyPr>
          <a:lstStyle/>
          <a:p>
            <a:pPr>
              <a:lnSpc>
                <a:spcPct val="150000"/>
              </a:lnSpc>
              <a:spcBef>
                <a:spcPts val="0"/>
              </a:spcBef>
              <a:buClrTx/>
              <a:buFont typeface="Verdana" pitchFamily="34" charset="0"/>
              <a:buChar char="‟"/>
            </a:pPr>
            <a:r>
              <a:rPr lang="en-GB" dirty="0" smtClean="0"/>
              <a:t>The only thing I’m non-Linear about is Whamcloud not delivering what it says it will deliver  </a:t>
            </a:r>
            <a:r>
              <a:rPr lang="en-GB" sz="2600" dirty="0" smtClean="0"/>
              <a:t>”</a:t>
            </a:r>
            <a:endParaRPr lang="en-GB" sz="1900" dirty="0" smtClean="0"/>
          </a:p>
        </p:txBody>
      </p:sp>
      <p:sp>
        <p:nvSpPr>
          <p:cNvPr id="4" name="Title 3"/>
          <p:cNvSpPr>
            <a:spLocks noGrp="1"/>
          </p:cNvSpPr>
          <p:nvPr>
            <p:ph type="title"/>
          </p:nvPr>
        </p:nvSpPr>
        <p:spPr/>
        <p:txBody>
          <a:bodyPr>
            <a:normAutofit/>
          </a:bodyPr>
          <a:lstStyle/>
          <a:p>
            <a:r>
              <a:rPr lang="en-GB" dirty="0" smtClean="0"/>
              <a:t>Whamcloud’s View Of Quality</a:t>
            </a:r>
            <a:endParaRPr lang="en-GB" dirty="0"/>
          </a:p>
        </p:txBody>
      </p:sp>
      <p:sp>
        <p:nvSpPr>
          <p:cNvPr id="6" name="Slide Number Placeholder 5"/>
          <p:cNvSpPr>
            <a:spLocks noGrp="1"/>
          </p:cNvSpPr>
          <p:nvPr>
            <p:ph type="sldNum" sz="quarter" idx="10"/>
          </p:nvPr>
        </p:nvSpPr>
        <p:spPr/>
        <p:txBody>
          <a:bodyPr/>
          <a:lstStyle/>
          <a:p>
            <a:fld id="{D3CCDA26-E212-4138-8AFB-34CBEAE48B25}" type="slidenum">
              <a:rPr lang="en-GB" smtClean="0"/>
              <a:pPr/>
              <a:t>4</a:t>
            </a:fld>
            <a:endParaRPr lang="en-GB" dirty="0"/>
          </a:p>
        </p:txBody>
      </p:sp>
      <p:sp>
        <p:nvSpPr>
          <p:cNvPr id="2" name="TextBox 1"/>
          <p:cNvSpPr txBox="1"/>
          <p:nvPr/>
        </p:nvSpPr>
        <p:spPr>
          <a:xfrm>
            <a:off x="6156176" y="4149080"/>
            <a:ext cx="2952328" cy="646331"/>
          </a:xfrm>
          <a:prstGeom prst="rect">
            <a:avLst/>
          </a:prstGeom>
          <a:noFill/>
        </p:spPr>
        <p:txBody>
          <a:bodyPr wrap="square" rtlCol="0">
            <a:spAutoFit/>
          </a:bodyPr>
          <a:lstStyle/>
          <a:p>
            <a:r>
              <a:rPr lang="en-GB" dirty="0" smtClean="0"/>
              <a:t>Eric Barton</a:t>
            </a:r>
          </a:p>
          <a:p>
            <a:r>
              <a:rPr lang="en-GB" dirty="0" smtClean="0"/>
              <a:t>CTO Whamcloud</a:t>
            </a:r>
            <a:endParaRPr lang="en-GB" dirty="0"/>
          </a:p>
        </p:txBody>
      </p:sp>
    </p:spTree>
    <p:extLst>
      <p:ext uri="{BB962C8B-B14F-4D97-AF65-F5344CB8AC3E}">
        <p14:creationId xmlns:p14="http://schemas.microsoft.com/office/powerpoint/2010/main" val="1502914926"/>
      </p:ext>
    </p:extLst>
  </p:cSld>
  <p:clrMapOvr>
    <a:masterClrMapping/>
  </p:clrMapOvr>
  <p:transition spd="slow" advTm="8727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772816"/>
            <a:ext cx="7772400" cy="4472136"/>
          </a:xfrm>
        </p:spPr>
        <p:txBody>
          <a:bodyPr>
            <a:normAutofit/>
          </a:bodyPr>
          <a:lstStyle/>
          <a:p>
            <a:r>
              <a:rPr lang="en-US" dirty="0" smtClean="0"/>
              <a:t>Whamcloud’s view of quality development</a:t>
            </a:r>
          </a:p>
          <a:p>
            <a:endParaRPr lang="en-US" dirty="0"/>
          </a:p>
        </p:txBody>
      </p:sp>
      <p:sp>
        <p:nvSpPr>
          <p:cNvPr id="4" name="Title 3"/>
          <p:cNvSpPr>
            <a:spLocks noGrp="1"/>
          </p:cNvSpPr>
          <p:nvPr>
            <p:ph type="title"/>
          </p:nvPr>
        </p:nvSpPr>
        <p:spPr>
          <a:xfrm>
            <a:off x="685800" y="990600"/>
            <a:ext cx="8062664" cy="685800"/>
          </a:xfrm>
        </p:spPr>
        <p:txBody>
          <a:bodyPr>
            <a:normAutofit/>
          </a:bodyPr>
          <a:lstStyle/>
          <a:p>
            <a:r>
              <a:rPr lang="en-GB" dirty="0" smtClean="0"/>
              <a:t>Whamcloud’s View Of Quality</a:t>
            </a:r>
            <a:endParaRPr lang="en-GB" dirty="0"/>
          </a:p>
        </p:txBody>
      </p:sp>
      <p:sp>
        <p:nvSpPr>
          <p:cNvPr id="2" name="Flowchart: Extract 1"/>
          <p:cNvSpPr/>
          <p:nvPr/>
        </p:nvSpPr>
        <p:spPr bwMode="auto">
          <a:xfrm>
            <a:off x="1835696" y="2492896"/>
            <a:ext cx="4662772" cy="3672407"/>
          </a:xfrm>
          <a:prstGeom prst="flowChartExtract">
            <a:avLst/>
          </a:prstGeom>
          <a:solidFill>
            <a:schemeClr val="accent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 name="TextBox 2"/>
          <p:cNvSpPr txBox="1"/>
          <p:nvPr/>
        </p:nvSpPr>
        <p:spPr>
          <a:xfrm rot="3404195">
            <a:off x="3645414" y="3848834"/>
            <a:ext cx="4035091" cy="731419"/>
          </a:xfrm>
          <a:prstGeom prst="rect">
            <a:avLst/>
          </a:prstGeom>
          <a:noFill/>
        </p:spPr>
        <p:txBody>
          <a:bodyPr wrap="square" rtlCol="0">
            <a:spAutoFit/>
          </a:bodyPr>
          <a:lstStyle/>
          <a:p>
            <a:pPr algn="ctr">
              <a:lnSpc>
                <a:spcPct val="150000"/>
              </a:lnSpc>
            </a:pPr>
            <a:r>
              <a:rPr lang="en-US" sz="3200" dirty="0" smtClean="0"/>
              <a:t>Stability</a:t>
            </a:r>
            <a:endParaRPr lang="en-US" sz="2800" dirty="0" smtClean="0"/>
          </a:p>
        </p:txBody>
      </p:sp>
      <p:sp>
        <p:nvSpPr>
          <p:cNvPr id="7" name="Rectangle 6"/>
          <p:cNvSpPr/>
          <p:nvPr/>
        </p:nvSpPr>
        <p:spPr>
          <a:xfrm>
            <a:off x="2195736" y="4509120"/>
            <a:ext cx="3816424" cy="646331"/>
          </a:xfrm>
          <a:prstGeom prst="rect">
            <a:avLst/>
          </a:prstGeom>
        </p:spPr>
        <p:txBody>
          <a:bodyPr wrap="square">
            <a:spAutoFit/>
          </a:bodyPr>
          <a:lstStyle/>
          <a:p>
            <a:pPr algn="ctr"/>
            <a:r>
              <a:rPr lang="en-US" sz="3600" dirty="0" smtClean="0"/>
              <a:t>Quality</a:t>
            </a:r>
            <a:endParaRPr lang="en-GB" dirty="0"/>
          </a:p>
        </p:txBody>
      </p:sp>
      <p:sp>
        <p:nvSpPr>
          <p:cNvPr id="9" name="Slide Number Placeholder 8"/>
          <p:cNvSpPr>
            <a:spLocks noGrp="1"/>
          </p:cNvSpPr>
          <p:nvPr>
            <p:ph type="sldNum" sz="quarter" idx="10"/>
          </p:nvPr>
        </p:nvSpPr>
        <p:spPr/>
        <p:txBody>
          <a:bodyPr/>
          <a:lstStyle/>
          <a:p>
            <a:fld id="{D3CCDA26-E212-4138-8AFB-34CBEAE48B25}" type="slidenum">
              <a:rPr lang="en-GB" smtClean="0"/>
              <a:pPr/>
              <a:t>5</a:t>
            </a:fld>
            <a:endParaRPr lang="en-GB" dirty="0"/>
          </a:p>
        </p:txBody>
      </p:sp>
      <p:sp>
        <p:nvSpPr>
          <p:cNvPr id="10" name="TextBox 9"/>
          <p:cNvSpPr txBox="1"/>
          <p:nvPr/>
        </p:nvSpPr>
        <p:spPr>
          <a:xfrm rot="18089939">
            <a:off x="956125" y="3809766"/>
            <a:ext cx="3137039" cy="954107"/>
          </a:xfrm>
          <a:prstGeom prst="rect">
            <a:avLst/>
          </a:prstGeom>
          <a:noFill/>
        </p:spPr>
        <p:txBody>
          <a:bodyPr wrap="square" rtlCol="0">
            <a:spAutoFit/>
          </a:bodyPr>
          <a:lstStyle/>
          <a:p>
            <a:pPr algn="ctr"/>
            <a:r>
              <a:rPr lang="en-US" sz="2800" dirty="0" smtClean="0"/>
              <a:t>Features Performance</a:t>
            </a:r>
            <a:endParaRPr lang="en-GB" sz="2800" dirty="0"/>
          </a:p>
        </p:txBody>
      </p:sp>
      <p:sp>
        <p:nvSpPr>
          <p:cNvPr id="11" name="TextBox 10"/>
          <p:cNvSpPr txBox="1"/>
          <p:nvPr/>
        </p:nvSpPr>
        <p:spPr>
          <a:xfrm>
            <a:off x="2483768" y="6093296"/>
            <a:ext cx="3137039" cy="523220"/>
          </a:xfrm>
          <a:prstGeom prst="rect">
            <a:avLst/>
          </a:prstGeom>
          <a:noFill/>
        </p:spPr>
        <p:txBody>
          <a:bodyPr wrap="square" rtlCol="0">
            <a:spAutoFit/>
          </a:bodyPr>
          <a:lstStyle/>
          <a:p>
            <a:pPr algn="ctr"/>
            <a:r>
              <a:rPr lang="en-US" sz="2800" dirty="0" smtClean="0"/>
              <a:t>Time</a:t>
            </a:r>
            <a:endParaRPr lang="en-GB" sz="2800" dirty="0"/>
          </a:p>
        </p:txBody>
      </p:sp>
    </p:spTree>
    <p:extLst>
      <p:ext uri="{BB962C8B-B14F-4D97-AF65-F5344CB8AC3E}">
        <p14:creationId xmlns:p14="http://schemas.microsoft.com/office/powerpoint/2010/main" val="972151510"/>
      </p:ext>
    </p:extLst>
  </p:cSld>
  <p:clrMapOvr>
    <a:masterClrMapping/>
  </p:clrMapOvr>
  <p:transition spd="slow" advTm="11342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Whamcloud </a:t>
            </a:r>
            <a:r>
              <a:rPr lang="en-US" dirty="0"/>
              <a:t>is investing money, time and expertise in Quality</a:t>
            </a:r>
          </a:p>
          <a:p>
            <a:endParaRPr lang="en-US" dirty="0" smtClean="0"/>
          </a:p>
          <a:p>
            <a:r>
              <a:rPr lang="en-US" dirty="0" smtClean="0"/>
              <a:t>…is continuing to develop </a:t>
            </a:r>
            <a:r>
              <a:rPr lang="en-US" dirty="0"/>
              <a:t>tools </a:t>
            </a:r>
            <a:r>
              <a:rPr lang="en-US" dirty="0" smtClean="0"/>
              <a:t>and invest in infrastructure to enhance the </a:t>
            </a:r>
            <a:r>
              <a:rPr lang="en-US" dirty="0"/>
              <a:t>Lustre community</a:t>
            </a:r>
          </a:p>
          <a:p>
            <a:endParaRPr lang="en-US" dirty="0"/>
          </a:p>
          <a:p>
            <a:r>
              <a:rPr lang="en-US" dirty="0" smtClean="0"/>
              <a:t>The whole of its engineering team is orientated around quality principles</a:t>
            </a:r>
            <a:endParaRPr lang="en-US" dirty="0"/>
          </a:p>
        </p:txBody>
      </p:sp>
      <p:sp>
        <p:nvSpPr>
          <p:cNvPr id="4" name="Title 3"/>
          <p:cNvSpPr>
            <a:spLocks noGrp="1"/>
          </p:cNvSpPr>
          <p:nvPr>
            <p:ph type="title"/>
          </p:nvPr>
        </p:nvSpPr>
        <p:spPr>
          <a:xfrm>
            <a:off x="685800" y="990600"/>
            <a:ext cx="8206680" cy="685800"/>
          </a:xfrm>
        </p:spPr>
        <p:txBody>
          <a:bodyPr>
            <a:normAutofit/>
          </a:bodyPr>
          <a:lstStyle/>
          <a:p>
            <a:r>
              <a:rPr lang="en-GB" dirty="0" smtClean="0"/>
              <a:t>Whamcloud’s View Of Quality</a:t>
            </a:r>
            <a:endParaRPr lang="en-GB" dirty="0"/>
          </a:p>
        </p:txBody>
      </p:sp>
      <p:sp>
        <p:nvSpPr>
          <p:cNvPr id="2" name="Slide Number Placeholder 1"/>
          <p:cNvSpPr>
            <a:spLocks noGrp="1"/>
          </p:cNvSpPr>
          <p:nvPr>
            <p:ph type="sldNum" sz="quarter" idx="10"/>
          </p:nvPr>
        </p:nvSpPr>
        <p:spPr/>
        <p:txBody>
          <a:bodyPr/>
          <a:lstStyle/>
          <a:p>
            <a:fld id="{D3CCDA26-E212-4138-8AFB-34CBEAE48B25}" type="slidenum">
              <a:rPr lang="en-GB" smtClean="0"/>
              <a:pPr/>
              <a:t>6</a:t>
            </a:fld>
            <a:endParaRPr lang="en-GB" dirty="0"/>
          </a:p>
        </p:txBody>
      </p:sp>
    </p:spTree>
    <p:extLst>
      <p:ext uri="{BB962C8B-B14F-4D97-AF65-F5344CB8AC3E}">
        <p14:creationId xmlns:p14="http://schemas.microsoft.com/office/powerpoint/2010/main" val="3007664657"/>
      </p:ext>
    </p:extLst>
  </p:cSld>
  <p:clrMapOvr>
    <a:masterClrMapping/>
  </p:clrMapOvr>
  <p:transition spd="slow" advTm="1058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dirty="0" smtClean="0"/>
              <a:t>A Year’s Progress</a:t>
            </a:r>
          </a:p>
        </p:txBody>
      </p:sp>
      <p:sp>
        <p:nvSpPr>
          <p:cNvPr id="5" name="Content Placeholder 4"/>
          <p:cNvSpPr>
            <a:spLocks noGrp="1"/>
          </p:cNvSpPr>
          <p:nvPr>
            <p:ph type="subTitle" idx="1"/>
          </p:nvPr>
        </p:nvSpPr>
        <p:spPr/>
        <p:txBody>
          <a:bodyPr/>
          <a:lstStyle/>
          <a:p>
            <a:endParaRPr lang="en-GB" dirty="0" smtClean="0"/>
          </a:p>
        </p:txBody>
      </p:sp>
      <p:sp>
        <p:nvSpPr>
          <p:cNvPr id="7" name="Slide Number Placeholder 6"/>
          <p:cNvSpPr>
            <a:spLocks noGrp="1"/>
          </p:cNvSpPr>
          <p:nvPr>
            <p:ph type="sldNum" sz="quarter" idx="12"/>
          </p:nvPr>
        </p:nvSpPr>
        <p:spPr/>
        <p:txBody>
          <a:bodyPr/>
          <a:lstStyle/>
          <a:p>
            <a:fld id="{D3CCDA26-E212-4138-8AFB-34CBEAE48B25}" type="slidenum">
              <a:rPr lang="en-GB" smtClean="0"/>
              <a:pPr/>
              <a:t>7</a:t>
            </a:fld>
            <a:endParaRPr lang="en-GB" dirty="0"/>
          </a:p>
        </p:txBody>
      </p:sp>
    </p:spTree>
  </p:cSld>
  <p:clrMapOvr>
    <a:masterClrMapping/>
  </p:clrMapOvr>
  <p:transition spd="slow" advTm="548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For landing testing we have carried out;</a:t>
            </a:r>
          </a:p>
          <a:p>
            <a:pPr lvl="1"/>
            <a:r>
              <a:rPr lang="en-GB" dirty="0" smtClean="0"/>
              <a:t>687 days of landing testing</a:t>
            </a:r>
          </a:p>
          <a:p>
            <a:pPr lvl="1"/>
            <a:r>
              <a:rPr lang="en-US" dirty="0" smtClean="0"/>
              <a:t>2381 landing sessions</a:t>
            </a:r>
          </a:p>
          <a:p>
            <a:pPr lvl="1"/>
            <a:r>
              <a:rPr lang="en-US" dirty="0" smtClean="0"/>
              <a:t>2092758 individual tests</a:t>
            </a:r>
          </a:p>
          <a:p>
            <a:pPr lvl="1"/>
            <a:r>
              <a:rPr lang="en-US" dirty="0" smtClean="0"/>
              <a:t>2087607 passed</a:t>
            </a:r>
          </a:p>
          <a:p>
            <a:r>
              <a:rPr lang="en-US" dirty="0" smtClean="0"/>
              <a:t>Statistically</a:t>
            </a:r>
          </a:p>
          <a:p>
            <a:pPr lvl="1"/>
            <a:r>
              <a:rPr lang="en-US" dirty="0" smtClean="0"/>
              <a:t>1425 passes </a:t>
            </a:r>
          </a:p>
          <a:p>
            <a:pPr lvl="1"/>
            <a:r>
              <a:rPr lang="en-US" dirty="0" smtClean="0"/>
              <a:t>956 failures</a:t>
            </a:r>
          </a:p>
          <a:p>
            <a:pPr lvl="1"/>
            <a:r>
              <a:rPr lang="en-US" dirty="0" smtClean="0"/>
              <a:t>59.85% Session passed</a:t>
            </a:r>
          </a:p>
        </p:txBody>
      </p:sp>
      <p:sp>
        <p:nvSpPr>
          <p:cNvPr id="4" name="Title 3"/>
          <p:cNvSpPr>
            <a:spLocks noGrp="1"/>
          </p:cNvSpPr>
          <p:nvPr>
            <p:ph type="title"/>
          </p:nvPr>
        </p:nvSpPr>
        <p:spPr/>
        <p:txBody>
          <a:bodyPr>
            <a:normAutofit/>
          </a:bodyPr>
          <a:lstStyle/>
          <a:p>
            <a:r>
              <a:rPr lang="en-US" dirty="0" smtClean="0"/>
              <a:t>Landing Test Performance</a:t>
            </a:r>
            <a:endParaRPr lang="en-GB" dirty="0"/>
          </a:p>
        </p:txBody>
      </p:sp>
      <p:sp>
        <p:nvSpPr>
          <p:cNvPr id="6" name="Slide Number Placeholder 5"/>
          <p:cNvSpPr>
            <a:spLocks noGrp="1"/>
          </p:cNvSpPr>
          <p:nvPr>
            <p:ph type="sldNum" sz="quarter" idx="10"/>
          </p:nvPr>
        </p:nvSpPr>
        <p:spPr/>
        <p:txBody>
          <a:bodyPr/>
          <a:lstStyle/>
          <a:p>
            <a:fld id="{D3CCDA26-E212-4138-8AFB-34CBEAE48B25}" type="slidenum">
              <a:rPr lang="en-GB" smtClean="0"/>
              <a:pPr/>
              <a:t>8</a:t>
            </a:fld>
            <a:endParaRPr lang="en-GB" dirty="0"/>
          </a:p>
        </p:txBody>
      </p:sp>
    </p:spTree>
    <p:extLst>
      <p:ext uri="{BB962C8B-B14F-4D97-AF65-F5344CB8AC3E}">
        <p14:creationId xmlns:p14="http://schemas.microsoft.com/office/powerpoint/2010/main" val="3053217420"/>
      </p:ext>
    </p:extLst>
  </p:cSld>
  <p:clrMapOvr>
    <a:masterClrMapping/>
  </p:clrMapOvr>
  <p:transition spd="slow" advTm="7595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871736"/>
          </a:xfrm>
        </p:spPr>
        <p:txBody>
          <a:bodyPr/>
          <a:lstStyle/>
          <a:p>
            <a:r>
              <a:rPr lang="en-GB" dirty="0" smtClean="0"/>
              <a:t>This chart shows the percentage of landings that passed all tests since LUG 2011</a:t>
            </a:r>
            <a:endParaRPr lang="en-GB" dirty="0"/>
          </a:p>
        </p:txBody>
      </p:sp>
      <p:sp>
        <p:nvSpPr>
          <p:cNvPr id="4" name="Title 3"/>
          <p:cNvSpPr>
            <a:spLocks noGrp="1"/>
          </p:cNvSpPr>
          <p:nvPr>
            <p:ph type="title"/>
          </p:nvPr>
        </p:nvSpPr>
        <p:spPr/>
        <p:txBody>
          <a:bodyPr>
            <a:normAutofit/>
          </a:bodyPr>
          <a:lstStyle/>
          <a:p>
            <a:r>
              <a:rPr lang="en-US" dirty="0" smtClean="0"/>
              <a:t>Landing Test Performance</a:t>
            </a:r>
            <a:endParaRPr lang="en-GB" dirty="0"/>
          </a:p>
        </p:txBody>
      </p:sp>
      <p:sp>
        <p:nvSpPr>
          <p:cNvPr id="6" name="Slide Number Placeholder 5"/>
          <p:cNvSpPr>
            <a:spLocks noGrp="1"/>
          </p:cNvSpPr>
          <p:nvPr>
            <p:ph type="sldNum" sz="quarter" idx="10"/>
          </p:nvPr>
        </p:nvSpPr>
        <p:spPr/>
        <p:txBody>
          <a:bodyPr/>
          <a:lstStyle/>
          <a:p>
            <a:fld id="{D3CCDA26-E212-4138-8AFB-34CBEAE48B25}" type="slidenum">
              <a:rPr lang="en-GB" smtClean="0"/>
              <a:pPr/>
              <a:t>9</a:t>
            </a:fld>
            <a:endParaRPr lang="en-GB" dirty="0"/>
          </a:p>
        </p:txBody>
      </p:sp>
      <p:graphicFrame>
        <p:nvGraphicFramePr>
          <p:cNvPr id="10" name="Chart 9"/>
          <p:cNvGraphicFramePr/>
          <p:nvPr/>
        </p:nvGraphicFramePr>
        <p:xfrm>
          <a:off x="1691680" y="2780928"/>
          <a:ext cx="6336704"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7039368"/>
      </p:ext>
    </p:extLst>
  </p:cSld>
  <p:clrMapOvr>
    <a:masterClrMapping/>
  </p:clrMapOvr>
  <p:transition spd="slow" advTm="6668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8|30"/>
</p:tagLst>
</file>

<file path=ppt/tags/tag2.xml><?xml version="1.0" encoding="utf-8"?>
<p:tagLst xmlns:a="http://schemas.openxmlformats.org/drawingml/2006/main" xmlns:r="http://schemas.openxmlformats.org/officeDocument/2006/relationships" xmlns:p="http://schemas.openxmlformats.org/presentationml/2006/main">
  <p:tag name="TIMING" val="|97"/>
</p:tagLst>
</file>

<file path=ppt/tags/tag3.xml><?xml version="1.0" encoding="utf-8"?>
<p:tagLst xmlns:a="http://schemas.openxmlformats.org/drawingml/2006/main" xmlns:r="http://schemas.openxmlformats.org/officeDocument/2006/relationships" xmlns:p="http://schemas.openxmlformats.org/presentationml/2006/main">
  <p:tag name="TIMING" val="|12.4|29.5|9.5|28.8|6.5|7.1"/>
</p:tagLst>
</file>

<file path=ppt/theme/theme1.xml><?xml version="1.0" encoding="utf-8"?>
<a:theme xmlns:a="http://schemas.openxmlformats.org/drawingml/2006/main" name="Whamcloud Presentation Template">
  <a:themeElements>
    <a:clrScheme name="Whamcloud Colors">
      <a:dk1>
        <a:srgbClr val="000000"/>
      </a:dk1>
      <a:lt1>
        <a:srgbClr val="FFFFFF"/>
      </a:lt1>
      <a:dk2>
        <a:srgbClr val="4C4C4C"/>
      </a:dk2>
      <a:lt2>
        <a:srgbClr val="969696"/>
      </a:lt2>
      <a:accent1>
        <a:srgbClr val="009FE3"/>
      </a:accent1>
      <a:accent2>
        <a:srgbClr val="0F6FC6"/>
      </a:accent2>
      <a:accent3>
        <a:srgbClr val="10CF9B"/>
      </a:accent3>
      <a:accent4>
        <a:srgbClr val="7CCA62"/>
      </a:accent4>
      <a:accent5>
        <a:srgbClr val="FFC000"/>
      </a:accent5>
      <a:accent6>
        <a:srgbClr val="C00000"/>
      </a:accent6>
      <a:hlink>
        <a:srgbClr val="0075CC"/>
      </a:hlink>
      <a:folHlink>
        <a:srgbClr val="A82886"/>
      </a:folHlink>
    </a:clrScheme>
    <a:fontScheme name="Verdana">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36628</TotalTime>
  <Words>2327</Words>
  <Application>Microsoft Office PowerPoint</Application>
  <PresentationFormat>On-screen Show (4:3)</PresentationFormat>
  <Paragraphs>337</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Whamcloud Presentation Template</vt:lpstr>
      <vt:lpstr>Whamcloud and Quality</vt:lpstr>
      <vt:lpstr>Agenda</vt:lpstr>
      <vt:lpstr>Whamcloud’s View Of Quality</vt:lpstr>
      <vt:lpstr>Whamcloud’s View Of Quality</vt:lpstr>
      <vt:lpstr>Whamcloud’s View Of Quality</vt:lpstr>
      <vt:lpstr>Whamcloud’s View Of Quality</vt:lpstr>
      <vt:lpstr>A Year’s Progress</vt:lpstr>
      <vt:lpstr>Landing Test Performance</vt:lpstr>
      <vt:lpstr>Landing Test Performance</vt:lpstr>
      <vt:lpstr>Distributed Test</vt:lpstr>
      <vt:lpstr>Distributed Test</vt:lpstr>
      <vt:lpstr>Juelich Supercomputer Centre</vt:lpstr>
      <vt:lpstr>Indiana University</vt:lpstr>
      <vt:lpstr>The Year Ahead</vt:lpstr>
      <vt:lpstr>Development vs. Landing Test</vt:lpstr>
      <vt:lpstr>Development vs. Landing Test</vt:lpstr>
      <vt:lpstr>Development Test Cloud</vt:lpstr>
      <vt:lpstr>The Goal</vt:lpstr>
      <vt:lpstr>Summary</vt:lpstr>
      <vt:lpstr>Maloo ‘Your Window onto Test’</vt:lpstr>
      <vt:lpstr>Maloo Agenda</vt:lpstr>
      <vt:lpstr>What is Maloo?</vt:lpstr>
      <vt:lpstr>Recent changes to Maloo</vt:lpstr>
      <vt:lpstr>Release report</vt:lpstr>
      <vt:lpstr>Node utilization report</vt:lpstr>
      <vt:lpstr>Internal changes</vt:lpstr>
      <vt:lpstr>Development priorities</vt:lpstr>
      <vt:lpstr>Development priorities</vt:lpstr>
      <vt:lpstr>Development priorities</vt:lpstr>
      <vt:lpstr>New features</vt:lpstr>
      <vt:lpstr>New features</vt:lpstr>
      <vt:lpstr>Maloo Footprints</vt:lpstr>
      <vt:lpstr>Maloo Footprints</vt:lpstr>
      <vt:lpstr>Maloo Footprints</vt:lpstr>
      <vt:lpstr>Maloo Footprints</vt:lpstr>
      <vt:lpstr>New features</vt:lpstr>
      <vt:lpstr>Wrap up and questions</vt:lpstr>
      <vt:lpstr>Thank you very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Gearing</dc:creator>
  <cp:lastModifiedBy>chris.gearing</cp:lastModifiedBy>
  <cp:revision>1030</cp:revision>
  <dcterms:created xsi:type="dcterms:W3CDTF">2010-11-22T17:17:50Z</dcterms:created>
  <dcterms:modified xsi:type="dcterms:W3CDTF">2012-04-24T21:13:26Z</dcterms:modified>
</cp:coreProperties>
</file>