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0" r:id="rId4"/>
    <p:sldId id="286" r:id="rId5"/>
    <p:sldId id="288" r:id="rId6"/>
    <p:sldId id="301" r:id="rId7"/>
    <p:sldId id="289" r:id="rId8"/>
    <p:sldId id="293" r:id="rId9"/>
    <p:sldId id="290" r:id="rId10"/>
    <p:sldId id="291" r:id="rId11"/>
    <p:sldId id="298" r:id="rId12"/>
    <p:sldId id="294" r:id="rId13"/>
    <p:sldId id="295" r:id="rId14"/>
    <p:sldId id="296" r:id="rId15"/>
    <p:sldId id="302" r:id="rId16"/>
    <p:sldId id="297" r:id="rId17"/>
  </p:sldIdLst>
  <p:sldSz cx="9144000" cy="6858000" type="letter"/>
  <p:notesSz cx="7010400" cy="9296400"/>
  <p:custShowLst>
    <p:custShow name="Short Overview" id="0">
      <p:sldLst/>
    </p:custShow>
    <p:custShow name="Test Show" id="1">
      <p:sldLst/>
    </p:custShow>
  </p:custShow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28C"/>
    <a:srgbClr val="006C3A"/>
    <a:srgbClr val="008649"/>
    <a:srgbClr val="00B060"/>
    <a:srgbClr val="FFFFCC"/>
    <a:srgbClr val="73BA24"/>
    <a:srgbClr val="8F8F8F"/>
    <a:srgbClr val="CBE83E"/>
    <a:srgbClr val="BFC1DF"/>
    <a:srgbClr val="F81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8" autoAdjust="0"/>
    <p:restoredTop sz="88283" autoAdjust="0"/>
  </p:normalViewPr>
  <p:slideViewPr>
    <p:cSldViewPr snapToGrid="0">
      <p:cViewPr>
        <p:scale>
          <a:sx n="100" d="100"/>
          <a:sy n="100" d="100"/>
        </p:scale>
        <p:origin x="-1816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t" anchorCtr="0" compatLnSpc="1">
            <a:prstTxWarp prst="textNoShape">
              <a:avLst/>
            </a:prstTxWarp>
          </a:bodyPr>
          <a:lstStyle>
            <a:lvl1pPr algn="l" defTabSz="931887" eaLnBrk="1" hangingPunct="1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b" anchorCtr="0" compatLnSpc="1">
            <a:prstTxWarp prst="textNoShape">
              <a:avLst/>
            </a:prstTxWarp>
          </a:bodyPr>
          <a:lstStyle>
            <a:lvl1pPr algn="l" defTabSz="931887" eaLnBrk="1" hangingPunct="1">
              <a:defRPr sz="12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200" b="1" smtClean="0"/>
            </a:lvl1pPr>
          </a:lstStyle>
          <a:p>
            <a:pPr>
              <a:defRPr/>
            </a:pPr>
            <a:fld id="{14188B4E-F263-4E02-AB3E-32BF7E31E4A6}" type="slidenum">
              <a:rPr lang="en-US"/>
              <a:pPr>
                <a:defRPr/>
              </a:pPr>
              <a:t>‹#›</a:t>
            </a:fld>
            <a:r>
              <a:rPr lang="en-US"/>
              <a:t>Cray Proprietary</a:t>
            </a:r>
          </a:p>
        </p:txBody>
      </p:sp>
    </p:spTree>
    <p:extLst>
      <p:ext uri="{BB962C8B-B14F-4D97-AF65-F5344CB8AC3E}">
        <p14:creationId xmlns:p14="http://schemas.microsoft.com/office/powerpoint/2010/main" val="35430278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t" anchorCtr="0" compatLnSpc="1">
            <a:prstTxWarp prst="textNoShape">
              <a:avLst/>
            </a:prstTxWarp>
          </a:bodyPr>
          <a:lstStyle>
            <a:lvl1pPr algn="l" defTabSz="931887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t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112" y="4416099"/>
            <a:ext cx="5142177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b" anchorCtr="0" compatLnSpc="1">
            <a:prstTxWarp prst="textNoShape">
              <a:avLst/>
            </a:prstTxWarp>
          </a:bodyPr>
          <a:lstStyle>
            <a:lvl1pPr algn="l" defTabSz="931887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6" tIns="46593" rIns="93186" bIns="46593" numCol="1" anchor="b" anchorCtr="0" compatLnSpc="1">
            <a:prstTxWarp prst="textNoShape">
              <a:avLst/>
            </a:prstTxWarp>
          </a:bodyPr>
          <a:lstStyle>
            <a:lvl1pPr algn="r" defTabSz="931887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A4B84AA-D6BB-443E-B5EA-82792CF85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352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361950" indent="-182563" algn="l" rtl="0" eaLnBrk="0" fontAlgn="base" hangingPunct="0"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712788" indent="-171450" algn="l" rtl="0" eaLnBrk="0" fontAlgn="base" hangingPunct="0"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76325" indent="-184150" algn="l" rtl="0" eaLnBrk="0" fontAlgn="base" hangingPunct="0"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427163" indent="-171450" algn="l" rtl="0" eaLnBrk="0" fontAlgn="base" hangingPunct="0"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94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54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91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heavily use </a:t>
            </a:r>
            <a:r>
              <a:rPr lang="en-US" dirty="0" err="1" smtClean="0"/>
              <a:t>Nagios</a:t>
            </a:r>
            <a:r>
              <a:rPr lang="en-US" dirty="0" smtClean="0"/>
              <a:t> through custom plugins</a:t>
            </a:r>
            <a:r>
              <a:rPr lang="en-US" baseline="0" dirty="0" smtClean="0"/>
              <a:t>, Try to monitor everything, even if it just means we want to get an email and not get woken up for a problem.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19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07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4B84AA-D6BB-443E-B5EA-82792CF85C5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201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5610225" y="0"/>
            <a:ext cx="26988" cy="6858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378" y="1085334"/>
            <a:ext cx="4454622" cy="877163"/>
          </a:xfrm>
        </p:spPr>
        <p:txBody>
          <a:bodyPr wrap="square">
            <a:spAutoFit/>
          </a:bodyPr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378" y="2667000"/>
            <a:ext cx="4170536" cy="424732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 descr="New_DOE_Logo_Color_042808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6238875"/>
            <a:ext cx="17430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ORNL_managed by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647038" y="6201688"/>
            <a:ext cx="3505200" cy="452426"/>
          </a:xfrm>
          <a:prstGeom prst="rect">
            <a:avLst/>
          </a:prstGeom>
        </p:spPr>
      </p:pic>
      <p:pic>
        <p:nvPicPr>
          <p:cNvPr id="11" name="Picture 10" descr="template graphic_090l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734314" y="1233948"/>
            <a:ext cx="4292392" cy="4224528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8474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204" y="1344823"/>
            <a:ext cx="8229600" cy="202414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56"/>
          <p:cNvSpPr txBox="1">
            <a:spLocks noChangeArrowheads="1"/>
          </p:cNvSpPr>
          <p:nvPr/>
        </p:nvSpPr>
        <p:spPr>
          <a:xfrm>
            <a:off x="3124200" y="6476464"/>
            <a:ext cx="2895600" cy="1825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ransition xmlns:p14="http://schemas.microsoft.com/office/powerpoint/2010/main"/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kern="1200">
          <a:solidFill>
            <a:srgbClr val="006C3A"/>
          </a:solidFill>
          <a:latin typeface="Arial Black" pitchFamily="34" charset="0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90000"/>
        </a:lnSpc>
        <a:spcBef>
          <a:spcPts val="1400"/>
        </a:spcBef>
        <a:buClr>
          <a:srgbClr val="006C3A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625475" indent="-279400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–"/>
        <a:defRPr sz="24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914400" indent="-230188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•"/>
        <a:defRPr sz="20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144588" indent="-173038" algn="l" defTabSz="914400" rtl="0" eaLnBrk="1" latinLnBrk="0" hangingPunct="1">
        <a:lnSpc>
          <a:spcPct val="90000"/>
        </a:lnSpc>
        <a:spcBef>
          <a:spcPts val="800"/>
        </a:spcBef>
        <a:buClr>
          <a:srgbClr val="006C3A"/>
        </a:buClr>
        <a:buFont typeface="Arial" pitchFamily="34" charset="0"/>
        <a:buChar char="–"/>
        <a:defRPr sz="1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4pPr>
      <a:lvl5pPr marL="1482725" indent="-222250" algn="l" defTabSz="914400" rtl="0" eaLnBrk="1" latinLnBrk="0" hangingPunct="1">
        <a:lnSpc>
          <a:spcPct val="90000"/>
        </a:lnSpc>
        <a:spcBef>
          <a:spcPts val="600"/>
        </a:spcBef>
        <a:buClr>
          <a:srgbClr val="006C3A"/>
        </a:buClr>
        <a:buFont typeface="Arial" pitchFamily="34" charset="0"/>
        <a:buChar char="»"/>
        <a:defRPr sz="1800" b="1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ourceforge.net/projects/gedi-tools/" TargetMode="External"/><Relationship Id="rId4" Type="http://schemas.openxmlformats.org/officeDocument/2006/relationships/hyperlink" Target="http://www.splunk.com" TargetMode="External"/><Relationship Id="rId5" Type="http://schemas.openxmlformats.org/officeDocument/2006/relationships/hyperlink" Target="https://computing.llnl.gov/linux/download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nfo.ornl.gov/sites/publications/files/Pub28556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3508" y="719574"/>
            <a:ext cx="5285895" cy="1201867"/>
          </a:xfrm>
        </p:spPr>
        <p:txBody>
          <a:bodyPr/>
          <a:lstStyle/>
          <a:p>
            <a:r>
              <a:rPr lang="en-US" sz="2800" dirty="0"/>
              <a:t>Best Practices for Scalable Administration of Lustre</a:t>
            </a:r>
            <a:endParaRPr lang="en-US" sz="28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55960" y="4900712"/>
            <a:ext cx="4325047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dirty="0">
                <a:latin typeface="Arial Black"/>
                <a:cs typeface="Arial Black"/>
              </a:rPr>
              <a:t>Blake Caldwell</a:t>
            </a:r>
          </a:p>
          <a:p>
            <a:pPr algn="l"/>
            <a:r>
              <a:rPr lang="en-US" dirty="0">
                <a:latin typeface="Arial Black"/>
                <a:cs typeface="Arial Black"/>
              </a:rPr>
              <a:t>National Center for </a:t>
            </a:r>
            <a:r>
              <a:rPr lang="en-US" dirty="0" smtClean="0">
                <a:latin typeface="Arial Black"/>
                <a:cs typeface="Arial Black"/>
              </a:rPr>
              <a:t>Computation Sciences</a:t>
            </a:r>
          </a:p>
          <a:p>
            <a:pPr algn="l"/>
            <a:endParaRPr lang="en-US" dirty="0">
              <a:latin typeface="Arial Black"/>
              <a:cs typeface="Arial Black"/>
            </a:endParaRPr>
          </a:p>
          <a:p>
            <a:pPr algn="l"/>
            <a:r>
              <a:rPr lang="en-US" dirty="0" smtClean="0">
                <a:latin typeface="Arial Black"/>
                <a:cs typeface="Arial Black"/>
              </a:rPr>
              <a:t>April 25, 2012</a:t>
            </a:r>
          </a:p>
          <a:p>
            <a:pPr algn="l"/>
            <a:r>
              <a:rPr lang="en-US" dirty="0" smtClean="0">
                <a:latin typeface="Arial Black"/>
                <a:cs typeface="Arial Black"/>
              </a:rPr>
              <a:t>LUG </a:t>
            </a:r>
            <a:r>
              <a:rPr lang="en-US" dirty="0">
                <a:latin typeface="Arial Black"/>
                <a:cs typeface="Arial Black"/>
              </a:rPr>
              <a:t>2012 – Austin, TX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4: </a:t>
            </a:r>
            <a:br>
              <a:rPr lang="en-US" dirty="0" smtClean="0"/>
            </a:br>
            <a:r>
              <a:rPr lang="en-US" dirty="0" smtClean="0"/>
              <a:t>Event 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261679"/>
          </a:xfrm>
        </p:spPr>
        <p:txBody>
          <a:bodyPr/>
          <a:lstStyle/>
          <a:p>
            <a:r>
              <a:rPr lang="en-US" dirty="0" smtClean="0"/>
              <a:t>Event correlation from Lustre log messages is difficult</a:t>
            </a:r>
          </a:p>
          <a:p>
            <a:r>
              <a:rPr lang="en-US" dirty="0" smtClean="0"/>
              <a:t>Splunk has </a:t>
            </a:r>
            <a:r>
              <a:rPr lang="en-US" dirty="0"/>
              <a:t>SEC’s </a:t>
            </a:r>
            <a:r>
              <a:rPr lang="en-US" dirty="0" smtClean="0"/>
              <a:t>functionality, but can be interactive</a:t>
            </a:r>
            <a:endParaRPr lang="en-US" dirty="0"/>
          </a:p>
          <a:p>
            <a:r>
              <a:rPr lang="en-US" dirty="0"/>
              <a:t>Splunk a</a:t>
            </a:r>
            <a:r>
              <a:rPr lang="en-US" dirty="0" smtClean="0"/>
              <a:t>lert </a:t>
            </a:r>
            <a:r>
              <a:rPr lang="en-US" dirty="0"/>
              <a:t>e</a:t>
            </a:r>
            <a:r>
              <a:rPr lang="en-US" dirty="0" smtClean="0"/>
              <a:t>xamples:</a:t>
            </a:r>
            <a:endParaRPr lang="en-US" dirty="0"/>
          </a:p>
          <a:p>
            <a:pPr lvl="1"/>
            <a:r>
              <a:rPr lang="en-US" dirty="0"/>
              <a:t>Storage array logs: remove transient warnings, known bugs, and then email log</a:t>
            </a:r>
          </a:p>
          <a:p>
            <a:pPr lvl="1"/>
            <a:r>
              <a:rPr lang="en-US" dirty="0"/>
              <a:t>Storage array component failures (disk/power)</a:t>
            </a:r>
          </a:p>
          <a:p>
            <a:pPr lvl="1"/>
            <a:r>
              <a:rPr lang="en-US" dirty="0" smtClean="0"/>
              <a:t>OSS node reboots</a:t>
            </a:r>
            <a:endParaRPr lang="en-US" dirty="0"/>
          </a:p>
          <a:p>
            <a:pPr lvl="1"/>
            <a:r>
              <a:rPr lang="en-US" dirty="0"/>
              <a:t>Lustre: read-only targets, symptoms of open bugs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3119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plunk_screensho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14300"/>
            <a:ext cx="8857163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2733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5: </a:t>
            </a:r>
            <a:br>
              <a:rPr lang="en-US" dirty="0" smtClean="0"/>
            </a:br>
            <a:r>
              <a:rPr lang="en-US" dirty="0" smtClean="0"/>
              <a:t>Diagnostic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635867"/>
          </a:xfrm>
        </p:spPr>
        <p:txBody>
          <a:bodyPr/>
          <a:lstStyle/>
          <a:p>
            <a:r>
              <a:rPr lang="en-US" dirty="0" smtClean="0"/>
              <a:t>Collect from clients:</a:t>
            </a:r>
            <a:endParaRPr lang="en-US" dirty="0" smtClean="0"/>
          </a:p>
          <a:p>
            <a:pPr lvl="1"/>
            <a:r>
              <a:rPr lang="en-US" dirty="0" smtClean="0"/>
              <a:t>Collect crash </a:t>
            </a:r>
            <a:r>
              <a:rPr lang="en-US" dirty="0"/>
              <a:t>dumps (kdump)</a:t>
            </a:r>
          </a:p>
          <a:p>
            <a:pPr lvl="1"/>
            <a:r>
              <a:rPr lang="en-US" dirty="0"/>
              <a:t>Lctl dk or debug </a:t>
            </a:r>
            <a:r>
              <a:rPr lang="en-US" dirty="0" smtClean="0"/>
              <a:t>daemon</a:t>
            </a:r>
          </a:p>
          <a:p>
            <a:pPr lvl="1"/>
            <a:r>
              <a:rPr lang="en-US" dirty="0" smtClean="0"/>
              <a:t>Timeouts</a:t>
            </a:r>
          </a:p>
          <a:p>
            <a:pPr lvl="2"/>
            <a:r>
              <a:rPr lang="en-US" sz="1800" dirty="0">
                <a:latin typeface="Courier"/>
                <a:cs typeface="Courier"/>
              </a:rPr>
              <a:t>lctl get_param –n ost.*.</a:t>
            </a:r>
            <a:r>
              <a:rPr lang="en-US" sz="1800" dirty="0" err="1" smtClean="0">
                <a:latin typeface="Courier"/>
                <a:cs typeface="Courier"/>
              </a:rPr>
              <a:t>ost_io.timeouts</a:t>
            </a:r>
            <a:endParaRPr lang="en-US" sz="1800" dirty="0" smtClean="0">
              <a:latin typeface="Courier"/>
              <a:cs typeface="Courier"/>
            </a:endParaRPr>
          </a:p>
          <a:p>
            <a:r>
              <a:rPr lang="en-US" dirty="0" smtClean="0"/>
              <a:t>On management server</a:t>
            </a:r>
            <a:endParaRPr lang="en-US" dirty="0"/>
          </a:p>
          <a:p>
            <a:pPr lvl="1"/>
            <a:r>
              <a:rPr lang="en-US" dirty="0"/>
              <a:t>Aggregate kernel/Lustre </a:t>
            </a:r>
            <a:r>
              <a:rPr lang="en-US" dirty="0" smtClean="0"/>
              <a:t>syslog messages</a:t>
            </a:r>
            <a:endParaRPr lang="en-US" dirty="0"/>
          </a:p>
          <a:p>
            <a:pPr lvl="1"/>
            <a:r>
              <a:rPr lang="en-US" dirty="0" smtClean="0"/>
              <a:t>IPMI console </a:t>
            </a:r>
            <a:r>
              <a:rPr lang="en-US" dirty="0"/>
              <a:t>logging (conman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31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6: </a:t>
            </a:r>
            <a:br>
              <a:rPr lang="en-US" dirty="0" smtClean="0"/>
            </a:br>
            <a:r>
              <a:rPr lang="en-US" dirty="0" smtClean="0"/>
              <a:t>Workload </a:t>
            </a:r>
            <a:r>
              <a:rPr lang="en-US" dirty="0"/>
              <a:t>Characterization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458382"/>
          </a:xfrm>
        </p:spPr>
        <p:txBody>
          <a:bodyPr/>
          <a:lstStyle/>
          <a:p>
            <a:r>
              <a:rPr lang="en-US" dirty="0"/>
              <a:t>Need to determine if slow response time </a:t>
            </a:r>
            <a:r>
              <a:rPr lang="en-US" dirty="0" smtClean="0"/>
              <a:t>an issue </a:t>
            </a:r>
            <a:r>
              <a:rPr lang="en-US" dirty="0"/>
              <a:t>or expected behavior</a:t>
            </a:r>
          </a:p>
          <a:p>
            <a:r>
              <a:rPr lang="en-US" dirty="0" smtClean="0"/>
              <a:t>We have scripts that generate “MDS </a:t>
            </a:r>
            <a:r>
              <a:rPr lang="en-US" dirty="0"/>
              <a:t>Trace </a:t>
            </a:r>
            <a:r>
              <a:rPr lang="en-US" dirty="0" smtClean="0"/>
              <a:t>Reports”</a:t>
            </a:r>
          </a:p>
          <a:p>
            <a:pPr lvl="1"/>
            <a:r>
              <a:rPr lang="en-US" dirty="0" smtClean="0"/>
              <a:t>Correlate Cray XK apstat information on jobs with </a:t>
            </a:r>
            <a:r>
              <a:rPr lang="en-US" dirty="0" err="1" smtClean="0"/>
              <a:t>rpctrace</a:t>
            </a:r>
            <a:r>
              <a:rPr lang="en-US" dirty="0" smtClean="0"/>
              <a:t> from /proc/sys/lnet/debug</a:t>
            </a:r>
          </a:p>
          <a:p>
            <a:pPr lvl="1"/>
            <a:r>
              <a:rPr lang="en-US" dirty="0" smtClean="0"/>
              <a:t>Latencies </a:t>
            </a:r>
            <a:r>
              <a:rPr lang="en-US" dirty="0"/>
              <a:t>by RPC type </a:t>
            </a:r>
            <a:r>
              <a:rPr lang="en-US" dirty="0" smtClean="0"/>
              <a:t>(e.g. LDLM_ENQUEUE)</a:t>
            </a:r>
          </a:p>
          <a:p>
            <a:pPr lvl="2"/>
            <a:r>
              <a:rPr lang="en-US" dirty="0" smtClean="0"/>
              <a:t>Email if LDLM_ENQUEUE &gt;= 1s</a:t>
            </a:r>
            <a:endParaRPr lang="en-US" dirty="0"/>
          </a:p>
          <a:p>
            <a:pPr lvl="1"/>
            <a:r>
              <a:rPr lang="en-US" dirty="0"/>
              <a:t>Top RPC intensive </a:t>
            </a:r>
            <a:r>
              <a:rPr lang="en-US" dirty="0" smtClean="0"/>
              <a:t>jobs </a:t>
            </a:r>
            <a:r>
              <a:rPr lang="en-US" dirty="0"/>
              <a:t>(correlated with job size)</a:t>
            </a:r>
          </a:p>
        </p:txBody>
      </p:sp>
    </p:spTree>
    <p:extLst>
      <p:ext uri="{BB962C8B-B14F-4D97-AF65-F5344CB8AC3E}">
        <p14:creationId xmlns:p14="http://schemas.microsoft.com/office/powerpoint/2010/main" val="11907528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7: </a:t>
            </a:r>
            <a:br>
              <a:rPr lang="en-US" dirty="0" smtClean="0"/>
            </a:br>
            <a:r>
              <a:rPr lang="en-US" dirty="0" smtClean="0"/>
              <a:t>Fill in the gaps with custom </a:t>
            </a:r>
            <a:r>
              <a:rPr lang="en-US" dirty="0"/>
              <a:t>t</a:t>
            </a:r>
            <a:r>
              <a:rPr lang="en-US" dirty="0" smtClean="0"/>
              <a:t>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258328"/>
          </a:xfrm>
        </p:spPr>
        <p:txBody>
          <a:bodyPr/>
          <a:lstStyle/>
          <a:p>
            <a:r>
              <a:rPr lang="en-US" dirty="0" smtClean="0"/>
              <a:t>Implement </a:t>
            </a:r>
            <a:r>
              <a:rPr lang="en-US" dirty="0"/>
              <a:t>purge </a:t>
            </a:r>
            <a:r>
              <a:rPr lang="en-US" dirty="0" smtClean="0"/>
              <a:t>policy</a:t>
            </a:r>
            <a:endParaRPr lang="en-US" dirty="0"/>
          </a:p>
          <a:p>
            <a:pPr lvl="1"/>
            <a:r>
              <a:rPr lang="en-US" dirty="0"/>
              <a:t>We use ne2scan/genhit/purge from Nick Cardo at NERSC</a:t>
            </a:r>
          </a:p>
          <a:p>
            <a:r>
              <a:rPr lang="en-US" dirty="0" smtClean="0"/>
              <a:t>Usage by user/project</a:t>
            </a:r>
          </a:p>
          <a:p>
            <a:pPr lvl="1"/>
            <a:r>
              <a:rPr lang="en-US" dirty="0" smtClean="0"/>
              <a:t>Lustre</a:t>
            </a:r>
            <a:r>
              <a:rPr lang="en-US" dirty="0"/>
              <a:t> </a:t>
            </a:r>
            <a:r>
              <a:rPr lang="en-US" dirty="0" smtClean="0"/>
              <a:t>DU – pulls usage data from DB instead of metadata</a:t>
            </a:r>
            <a:endParaRPr lang="en-US" dirty="0"/>
          </a:p>
          <a:p>
            <a:r>
              <a:rPr lang="en-US" dirty="0" smtClean="0"/>
              <a:t>Performance statistics</a:t>
            </a:r>
          </a:p>
          <a:p>
            <a:pPr lvl="1"/>
            <a:r>
              <a:rPr lang="en-US" dirty="0" smtClean="0"/>
              <a:t>DDNTool </a:t>
            </a:r>
            <a:r>
              <a:rPr lang="en-US" dirty="0"/>
              <a:t>– polls </a:t>
            </a:r>
            <a:r>
              <a:rPr lang="en-US" dirty="0" smtClean="0"/>
              <a:t>DDN S2A 9900 performance </a:t>
            </a:r>
            <a:r>
              <a:rPr lang="en-US" dirty="0"/>
              <a:t>and environmental stats via </a:t>
            </a:r>
            <a:r>
              <a:rPr lang="en-US" dirty="0" smtClean="0"/>
              <a:t>API, then stores </a:t>
            </a:r>
            <a:r>
              <a:rPr lang="en-US" dirty="0"/>
              <a:t>in </a:t>
            </a:r>
            <a:r>
              <a:rPr lang="en-US" dirty="0" smtClean="0"/>
              <a:t>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4423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96290"/>
          </a:xfrm>
        </p:spPr>
        <p:txBody>
          <a:bodyPr/>
          <a:lstStyle/>
          <a:p>
            <a:r>
              <a:rPr lang="en-US" dirty="0" smtClean="0"/>
              <a:t>Sum	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098557"/>
          </a:xfrm>
        </p:spPr>
        <p:txBody>
          <a:bodyPr/>
          <a:lstStyle/>
          <a:p>
            <a:r>
              <a:rPr lang="en-US" dirty="0" smtClean="0"/>
              <a:t>We need consistency at scale</a:t>
            </a:r>
          </a:p>
          <a:p>
            <a:r>
              <a:rPr lang="en-US" dirty="0" smtClean="0"/>
              <a:t>Administration best practices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Common OS image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Configuration management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Monitoring and Alerting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Event correlation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Diagnostic procedures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Workload characterization</a:t>
            </a:r>
          </a:p>
          <a:p>
            <a:pPr marL="803275" lvl="1" indent="-457200">
              <a:buFont typeface="+mj-lt"/>
              <a:buAutoNum type="arabicPeriod"/>
            </a:pPr>
            <a:r>
              <a:rPr lang="en-US" dirty="0" smtClean="0"/>
              <a:t>Custom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34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96290"/>
          </a:xfrm>
        </p:spPr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5529205"/>
          </a:xfrm>
        </p:spPr>
        <p:txBody>
          <a:bodyPr/>
          <a:lstStyle/>
          <a:p>
            <a:r>
              <a:rPr lang="en-US" sz="2400" dirty="0" err="1" smtClean="0"/>
              <a:t>DDNTool</a:t>
            </a:r>
            <a:r>
              <a:rPr lang="en-US" sz="2400" dirty="0" smtClean="0"/>
              <a:t>/Lustre DU</a:t>
            </a:r>
          </a:p>
          <a:p>
            <a:pPr lvl="1"/>
            <a:r>
              <a:rPr lang="en-US" sz="2000" dirty="0" smtClean="0"/>
              <a:t>J. Hill, D. </a:t>
            </a:r>
            <a:r>
              <a:rPr lang="en-US" sz="2000" dirty="0" err="1" smtClean="0"/>
              <a:t>Leverman</a:t>
            </a:r>
            <a:r>
              <a:rPr lang="en-US" sz="2000" dirty="0" smtClean="0"/>
              <a:t>, S. Koch</a:t>
            </a:r>
            <a:r>
              <a:rPr lang="en-US" sz="2000" dirty="0"/>
              <a:t>, </a:t>
            </a:r>
            <a:r>
              <a:rPr lang="en-US" sz="2000" dirty="0" smtClean="0"/>
              <a:t>D. </a:t>
            </a:r>
            <a:r>
              <a:rPr lang="en-US" sz="2000" dirty="0" err="1" smtClean="0"/>
              <a:t>Dillow</a:t>
            </a:r>
            <a:r>
              <a:rPr lang="en-US" sz="2000" dirty="0" smtClean="0"/>
              <a:t>. </a:t>
            </a:r>
            <a:r>
              <a:rPr lang="en-US" sz="2000" dirty="0"/>
              <a:t>“Determining the health of Lustre filesystems at scale.” Cray User Group 2011, Fairbanks, AK. 1 May 2011. Conference Presentation.</a:t>
            </a:r>
          </a:p>
          <a:p>
            <a:pPr lvl="1"/>
            <a:r>
              <a:rPr lang="en-US" sz="1400" dirty="0">
                <a:hlinkClick r:id="rId2"/>
              </a:rPr>
              <a:t>http://info.ornl.gov/sites/publications/files/Pub28556.</a:t>
            </a:r>
            <a:r>
              <a:rPr lang="en-US" sz="1400" dirty="0" smtClean="0">
                <a:hlinkClick r:id="rId2"/>
              </a:rPr>
              <a:t>pdf</a:t>
            </a:r>
            <a:endParaRPr lang="en-US" sz="1400" dirty="0"/>
          </a:p>
          <a:p>
            <a:r>
              <a:rPr lang="en-US" sz="2400" dirty="0" smtClean="0"/>
              <a:t>MDS Trace Tool</a:t>
            </a:r>
          </a:p>
          <a:p>
            <a:pPr lvl="1"/>
            <a:r>
              <a:rPr lang="en-US" sz="2000" dirty="0" smtClean="0"/>
              <a:t>R</a:t>
            </a:r>
            <a:r>
              <a:rPr lang="en-US" sz="2000" dirty="0"/>
              <a:t>. Miller, J. Hill, D. </a:t>
            </a:r>
            <a:r>
              <a:rPr lang="en-US" sz="2000" dirty="0" err="1"/>
              <a:t>Dillow</a:t>
            </a:r>
            <a:r>
              <a:rPr lang="en-US" sz="2000" dirty="0"/>
              <a:t>, R. </a:t>
            </a:r>
            <a:r>
              <a:rPr lang="en-US" sz="2000" dirty="0" err="1"/>
              <a:t>Gunasekaran</a:t>
            </a:r>
            <a:r>
              <a:rPr lang="en-US" sz="2000" dirty="0"/>
              <a:t>, D. Maxwell. </a:t>
            </a:r>
            <a:r>
              <a:rPr lang="en-US" sz="2000" dirty="0" smtClean="0"/>
              <a:t>“Monitoring </a:t>
            </a:r>
            <a:r>
              <a:rPr lang="en-US" sz="2000" dirty="0"/>
              <a:t>tools for large scale systems</a:t>
            </a:r>
            <a:r>
              <a:rPr lang="en-US" sz="2000" dirty="0" smtClean="0"/>
              <a:t>.” Cray </a:t>
            </a:r>
            <a:r>
              <a:rPr lang="en-US" sz="2000" dirty="0"/>
              <a:t>User Group </a:t>
            </a:r>
            <a:r>
              <a:rPr lang="en-US" sz="2000" dirty="0" smtClean="0"/>
              <a:t>2010. Edinburgh. Scotland. 24 May 2011. Conference Proceedings.</a:t>
            </a:r>
            <a:endParaRPr lang="en-US" sz="2000" dirty="0" smtClean="0"/>
          </a:p>
          <a:p>
            <a:r>
              <a:rPr lang="en-US" sz="2400" dirty="0"/>
              <a:t>GeDI</a:t>
            </a:r>
          </a:p>
          <a:p>
            <a:pPr lvl="1"/>
            <a:r>
              <a:rPr lang="en-US" sz="1400" dirty="0">
                <a:hlinkClick r:id="rId3"/>
              </a:rPr>
              <a:t>http://sourceforge.net/projects/gedi-tools</a:t>
            </a:r>
            <a:r>
              <a:rPr lang="en-US" sz="1400" dirty="0" smtClean="0">
                <a:hlinkClick r:id="rId3"/>
              </a:rPr>
              <a:t>/</a:t>
            </a:r>
            <a:endParaRPr lang="en-US" sz="2400" dirty="0" smtClean="0"/>
          </a:p>
          <a:p>
            <a:r>
              <a:rPr lang="en-US" sz="2400" dirty="0" err="1" smtClean="0"/>
              <a:t>Splunk</a:t>
            </a:r>
            <a:endParaRPr lang="en-US" sz="2400" dirty="0"/>
          </a:p>
          <a:p>
            <a:pPr lvl="1"/>
            <a:r>
              <a:rPr lang="en-US" sz="1400" dirty="0">
                <a:hlinkClick r:id="rId4"/>
              </a:rPr>
              <a:t>http://www.splunk.com</a:t>
            </a:r>
            <a:endParaRPr lang="en-US" sz="1400" dirty="0"/>
          </a:p>
          <a:p>
            <a:r>
              <a:rPr lang="en-US" sz="2400" dirty="0" err="1"/>
              <a:t>Linux@LLNL</a:t>
            </a:r>
            <a:r>
              <a:rPr lang="en-US" sz="2400" dirty="0"/>
              <a:t> Software</a:t>
            </a:r>
          </a:p>
          <a:p>
            <a:pPr lvl="1"/>
            <a:r>
              <a:rPr lang="en-US" sz="1400" dirty="0"/>
              <a:t> </a:t>
            </a:r>
            <a:r>
              <a:rPr lang="en-US" sz="1400" dirty="0">
                <a:hlinkClick r:id="rId5"/>
              </a:rPr>
              <a:t>https://computing.llnl.gov/linux/</a:t>
            </a:r>
            <a:r>
              <a:rPr lang="en-US" sz="1400" dirty="0" smtClean="0">
                <a:hlinkClick r:id="rId5"/>
              </a:rPr>
              <a:t>downloads.html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696507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96290"/>
          </a:xfrm>
        </p:spPr>
        <p:txBody>
          <a:bodyPr/>
          <a:lstStyle/>
          <a:p>
            <a:r>
              <a:rPr lang="en-US" dirty="0" smtClean="0"/>
              <a:t>What’s different at scale?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663567"/>
          </a:xfrm>
        </p:spPr>
        <p:txBody>
          <a:bodyPr/>
          <a:lstStyle/>
          <a:p>
            <a:r>
              <a:rPr lang="en-US" dirty="0" smtClean="0"/>
              <a:t>What we expect: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verhead in administering more nodes</a:t>
            </a:r>
          </a:p>
          <a:p>
            <a:pPr lvl="1"/>
            <a:r>
              <a:rPr lang="en-US" dirty="0" smtClean="0"/>
              <a:t>More frequent failures and new failure modes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we deal with them:</a:t>
            </a:r>
          </a:p>
          <a:p>
            <a:pPr lvl="1"/>
            <a:r>
              <a:rPr lang="en-US" dirty="0" smtClean="0"/>
              <a:t>Redundancy</a:t>
            </a:r>
          </a:p>
          <a:p>
            <a:pPr lvl="1"/>
            <a:r>
              <a:rPr lang="en-US" dirty="0" smtClean="0"/>
              <a:t>Automated monitoring </a:t>
            </a:r>
            <a:r>
              <a:rPr lang="en-US" dirty="0" smtClean="0"/>
              <a:t>and </a:t>
            </a:r>
            <a:r>
              <a:rPr lang="en-US" dirty="0" smtClean="0"/>
              <a:t>alerting</a:t>
            </a:r>
          </a:p>
          <a:p>
            <a:pPr lvl="1"/>
            <a:r>
              <a:rPr lang="en-US" dirty="0"/>
              <a:t>Scalable administration </a:t>
            </a:r>
            <a:r>
              <a:rPr lang="en-US" dirty="0" smtClean="0"/>
              <a:t>tools</a:t>
            </a:r>
            <a:endParaRPr lang="en-US" dirty="0" smtClean="0"/>
          </a:p>
          <a:p>
            <a:pPr lvl="1"/>
            <a:r>
              <a:rPr lang="en-US" dirty="0" smtClean="0"/>
              <a:t>Testing</a:t>
            </a:r>
          </a:p>
        </p:txBody>
      </p:sp>
    </p:spTree>
    <p:extLst>
      <p:ext uri="{BB962C8B-B14F-4D97-AF65-F5344CB8AC3E}">
        <p14:creationId xmlns:p14="http://schemas.microsoft.com/office/powerpoint/2010/main" val="502255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496290"/>
          </a:xfrm>
        </p:spPr>
        <p:txBody>
          <a:bodyPr/>
          <a:lstStyle/>
          <a:p>
            <a:r>
              <a:rPr lang="en-US" dirty="0" smtClean="0"/>
              <a:t>Scale-out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359142"/>
          </a:xfrm>
        </p:spPr>
        <p:txBody>
          <a:bodyPr/>
          <a:lstStyle/>
          <a:p>
            <a:r>
              <a:rPr lang="en-US" dirty="0"/>
              <a:t>Deployments get </a:t>
            </a:r>
            <a:r>
              <a:rPr lang="en-US" dirty="0" smtClean="0"/>
              <a:t>staged/split/repurposed and </a:t>
            </a:r>
            <a:r>
              <a:rPr lang="en-US" dirty="0"/>
              <a:t>entirely new deployments come along</a:t>
            </a:r>
          </a:p>
          <a:p>
            <a:pPr lvl="1"/>
            <a:r>
              <a:rPr lang="en-US" dirty="0"/>
              <a:t>Heterogeneous environment: hardware, software stacks, infrastructure, security policies, availability and performance requirements</a:t>
            </a:r>
          </a:p>
          <a:p>
            <a:r>
              <a:rPr lang="en-US" dirty="0"/>
              <a:t>NCCS now manages 11 production Lustre filesystems</a:t>
            </a:r>
          </a:p>
          <a:p>
            <a:pPr lvl="1"/>
            <a:r>
              <a:rPr lang="en-US" dirty="0"/>
              <a:t>272 Lustre servers (198 for Widow)</a:t>
            </a:r>
          </a:p>
          <a:p>
            <a:pPr lvl="1"/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/>
              <a:t>Infiniband fabrics with </a:t>
            </a:r>
            <a:r>
              <a:rPr lang="en-US" dirty="0" smtClean="0"/>
              <a:t>1458 HCAs</a:t>
            </a:r>
            <a:endParaRPr lang="en-US" dirty="0"/>
          </a:p>
          <a:p>
            <a:pPr lvl="2"/>
            <a:r>
              <a:rPr lang="en-US" dirty="0"/>
              <a:t>Different OFED stacks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771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Commonality of Best Practices: Consistency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3266535"/>
          </a:xfrm>
        </p:spPr>
        <p:txBody>
          <a:bodyPr/>
          <a:lstStyle/>
          <a:p>
            <a:r>
              <a:rPr lang="en-US" dirty="0" smtClean="0"/>
              <a:t>Ideal – </a:t>
            </a:r>
            <a:r>
              <a:rPr lang="en-US" dirty="0"/>
              <a:t>single </a:t>
            </a:r>
            <a:r>
              <a:rPr lang="en-US" dirty="0" smtClean="0"/>
              <a:t>shared OS image</a:t>
            </a:r>
            <a:endParaRPr lang="en-US" dirty="0"/>
          </a:p>
          <a:p>
            <a:pPr lvl="1"/>
            <a:r>
              <a:rPr lang="en-US" dirty="0"/>
              <a:t>Capture differences within configuration management</a:t>
            </a:r>
          </a:p>
          <a:p>
            <a:r>
              <a:rPr lang="en-US" dirty="0"/>
              <a:t>Reality – different hardware, maintenance </a:t>
            </a:r>
            <a:r>
              <a:rPr lang="en-US" dirty="0" smtClean="0"/>
              <a:t>procedures and timelines </a:t>
            </a:r>
            <a:r>
              <a:rPr lang="en-US" dirty="0"/>
              <a:t>prevents </a:t>
            </a:r>
            <a:r>
              <a:rPr lang="en-US" dirty="0" smtClean="0"/>
              <a:t>this</a:t>
            </a:r>
          </a:p>
          <a:p>
            <a:r>
              <a:rPr lang="en-US" dirty="0" smtClean="0"/>
              <a:t>Choose flexible cluster management tools that support this abstraction</a:t>
            </a:r>
          </a:p>
          <a:p>
            <a:pPr lvl="1"/>
            <a:r>
              <a:rPr lang="en-US" dirty="0" smtClean="0"/>
              <a:t>May </a:t>
            </a:r>
            <a:r>
              <a:rPr lang="en-US" dirty="0"/>
              <a:t>still need custom </a:t>
            </a:r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40400" y="419100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5296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1:</a:t>
            </a:r>
            <a:br>
              <a:rPr lang="en-US" dirty="0" smtClean="0"/>
            </a:br>
            <a:r>
              <a:rPr lang="en-US" dirty="0" smtClean="0"/>
              <a:t>Common Image for </a:t>
            </a:r>
            <a:r>
              <a:rPr lang="en-US" dirty="0"/>
              <a:t>Lustre Servers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619726"/>
          </a:xfrm>
        </p:spPr>
        <p:txBody>
          <a:bodyPr/>
          <a:lstStyle/>
          <a:p>
            <a:r>
              <a:rPr lang="en-US" dirty="0"/>
              <a:t>GeDI (Generic Diskless Installer) for image creation and provisioning</a:t>
            </a:r>
          </a:p>
          <a:p>
            <a:pPr lvl="1"/>
            <a:r>
              <a:rPr lang="en-US" dirty="0"/>
              <a:t>Images built from </a:t>
            </a:r>
            <a:r>
              <a:rPr lang="en-US" dirty="0" smtClean="0"/>
              <a:t>RPMs</a:t>
            </a:r>
            <a:endParaRPr lang="en-US" dirty="0"/>
          </a:p>
          <a:p>
            <a:pPr lvl="1"/>
            <a:r>
              <a:rPr lang="en-US" dirty="0" smtClean="0"/>
              <a:t>Combines </a:t>
            </a:r>
            <a:r>
              <a:rPr lang="en-US" dirty="0"/>
              <a:t>read-only NFS mount with ramdisks</a:t>
            </a:r>
          </a:p>
          <a:p>
            <a:pPr lvl="1"/>
            <a:r>
              <a:rPr lang="en-US" dirty="0"/>
              <a:t>Handles creation of host specific scripts that run before </a:t>
            </a:r>
            <a:r>
              <a:rPr lang="en-US" dirty="0" smtClean="0"/>
              <a:t>init</a:t>
            </a:r>
            <a:endParaRPr lang="en-US" dirty="0"/>
          </a:p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Manage image by chroot on management server</a:t>
            </a:r>
          </a:p>
          <a:p>
            <a:pPr lvl="2"/>
            <a:r>
              <a:rPr lang="en-US" dirty="0" smtClean="0"/>
              <a:t>Package management (yum) works</a:t>
            </a:r>
          </a:p>
          <a:p>
            <a:pPr lvl="1"/>
            <a:r>
              <a:rPr lang="en-US" dirty="0" smtClean="0"/>
              <a:t>Stateless: powerman –r for a clean slate</a:t>
            </a:r>
          </a:p>
          <a:p>
            <a:r>
              <a:rPr lang="en-US" dirty="0" smtClean="0"/>
              <a:t>7 of our filesystems share the widow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834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2: </a:t>
            </a:r>
            <a:br>
              <a:rPr lang="en-US" dirty="0" smtClean="0"/>
            </a:br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2785377"/>
          </a:xfrm>
        </p:spPr>
        <p:txBody>
          <a:bodyPr/>
          <a:lstStyle/>
          <a:p>
            <a:r>
              <a:rPr lang="en-US" dirty="0"/>
              <a:t>Configuration management continually enforces </a:t>
            </a:r>
            <a:r>
              <a:rPr lang="en-US" dirty="0" smtClean="0"/>
              <a:t>consistency within a cluster</a:t>
            </a:r>
          </a:p>
          <a:p>
            <a:r>
              <a:rPr lang="en-US" dirty="0" smtClean="0"/>
              <a:t>Hierarchical structure for flexible shared configuration across clusters</a:t>
            </a:r>
            <a:endParaRPr lang="en-US" dirty="0"/>
          </a:p>
          <a:p>
            <a:r>
              <a:rPr lang="en-US" dirty="0" smtClean="0"/>
              <a:t>Version control provides accountability, history, workgroup coordination</a:t>
            </a:r>
          </a:p>
        </p:txBody>
      </p:sp>
    </p:spTree>
    <p:extLst>
      <p:ext uri="{BB962C8B-B14F-4D97-AF65-F5344CB8AC3E}">
        <p14:creationId xmlns:p14="http://schemas.microsoft.com/office/powerpoint/2010/main" val="38236983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3: </a:t>
            </a:r>
            <a:br>
              <a:rPr lang="en-US" dirty="0" smtClean="0"/>
            </a:br>
            <a:r>
              <a:rPr lang="en-US" dirty="0" smtClean="0"/>
              <a:t>Monitoring and Alerting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687437"/>
          </a:xfrm>
        </p:spPr>
        <p:txBody>
          <a:bodyPr/>
          <a:lstStyle/>
          <a:p>
            <a:r>
              <a:rPr lang="en-US" dirty="0"/>
              <a:t>Failures scale too</a:t>
            </a:r>
          </a:p>
          <a:p>
            <a:pPr lvl="1"/>
            <a:r>
              <a:rPr lang="en-US" dirty="0"/>
              <a:t>Need to be [made] aware of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Monitoring infrastructure needs to be extensible</a:t>
            </a:r>
          </a:p>
          <a:p>
            <a:pPr lvl="1"/>
            <a:r>
              <a:rPr lang="en-US" dirty="0" smtClean="0"/>
              <a:t>Combination of Nagios, Splunk, SEC, scripts</a:t>
            </a:r>
            <a:endParaRPr lang="en-US" dirty="0"/>
          </a:p>
          <a:p>
            <a:r>
              <a:rPr lang="en-US" dirty="0"/>
              <a:t>Nagios customizations</a:t>
            </a:r>
          </a:p>
          <a:p>
            <a:pPr lvl="1"/>
            <a:r>
              <a:rPr lang="en-US" dirty="0"/>
              <a:t>Hardware checks</a:t>
            </a:r>
          </a:p>
          <a:p>
            <a:pPr lvl="2"/>
            <a:r>
              <a:rPr lang="en-US" dirty="0"/>
              <a:t>RAID controllers</a:t>
            </a:r>
          </a:p>
          <a:p>
            <a:pPr lvl="2"/>
            <a:r>
              <a:rPr lang="en-US" dirty="0"/>
              <a:t>Nodes: OMSA</a:t>
            </a:r>
          </a:p>
          <a:p>
            <a:pPr lvl="1"/>
            <a:r>
              <a:rPr lang="en-US" dirty="0"/>
              <a:t>Lustre health, OSTs mounted, LNET stats</a:t>
            </a:r>
          </a:p>
          <a:p>
            <a:pPr lvl="1"/>
            <a:r>
              <a:rPr lang="en-US" dirty="0"/>
              <a:t>Network </a:t>
            </a:r>
            <a:r>
              <a:rPr lang="en-US" dirty="0" smtClean="0"/>
              <a:t>fabric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373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3a: Notifications for Diagnostics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06723"/>
            <a:ext cx="8229600" cy="3749744"/>
          </a:xfrm>
        </p:spPr>
        <p:txBody>
          <a:bodyPr/>
          <a:lstStyle/>
          <a:p>
            <a:r>
              <a:rPr lang="en-US" dirty="0" smtClean="0"/>
              <a:t>Alerting </a:t>
            </a:r>
            <a:r>
              <a:rPr lang="en-US" dirty="0"/>
              <a:t>*should* be a first diagnostic step</a:t>
            </a:r>
          </a:p>
          <a:p>
            <a:r>
              <a:rPr lang="en-US" dirty="0"/>
              <a:t>Common first </a:t>
            </a:r>
            <a:r>
              <a:rPr lang="en-US" dirty="0" smtClean="0"/>
              <a:t>notifications of Lustre problems</a:t>
            </a:r>
            <a:endParaRPr lang="en-US" dirty="0"/>
          </a:p>
          <a:p>
            <a:pPr lvl="1"/>
            <a:r>
              <a:rPr lang="en-US" dirty="0"/>
              <a:t>Lustre health check</a:t>
            </a:r>
          </a:p>
          <a:p>
            <a:pPr lvl="1"/>
            <a:r>
              <a:rPr lang="en-US" dirty="0"/>
              <a:t>Multipath checks fail</a:t>
            </a:r>
          </a:p>
          <a:p>
            <a:pPr lvl="1"/>
            <a:r>
              <a:rPr lang="en-US" dirty="0"/>
              <a:t>Server load high or checks timeout</a:t>
            </a:r>
          </a:p>
          <a:p>
            <a:pPr lvl="1"/>
            <a:r>
              <a:rPr lang="en-US" dirty="0"/>
              <a:t>Users: “df hangs” or “a client won</a:t>
            </a:r>
            <a:r>
              <a:rPr lang="fr-FR" dirty="0"/>
              <a:t>’</a:t>
            </a:r>
            <a:r>
              <a:rPr lang="en-US" dirty="0"/>
              <a:t>t mount”</a:t>
            </a:r>
          </a:p>
          <a:p>
            <a:r>
              <a:rPr lang="en-US" dirty="0"/>
              <a:t>Look at where problems slipped by without notifications for where to improve </a:t>
            </a:r>
            <a:r>
              <a:rPr lang="en-US" dirty="0" smtClean="0"/>
              <a:t>monitoring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4797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" y="177114"/>
            <a:ext cx="8229600" cy="888705"/>
          </a:xfrm>
        </p:spPr>
        <p:txBody>
          <a:bodyPr/>
          <a:lstStyle/>
          <a:p>
            <a:r>
              <a:rPr lang="en-US" dirty="0" smtClean="0"/>
              <a:t>Best Practice 3b:</a:t>
            </a:r>
            <a:br>
              <a:rPr lang="en-US" dirty="0" smtClean="0"/>
            </a:br>
            <a:r>
              <a:rPr lang="en-US" dirty="0" smtClean="0"/>
              <a:t>Monitor </a:t>
            </a:r>
            <a:r>
              <a:rPr lang="en-US" dirty="0" smtClean="0"/>
              <a:t>Storage Interconnect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04" y="1344823"/>
            <a:ext cx="8229600" cy="4874154"/>
          </a:xfrm>
        </p:spPr>
        <p:txBody>
          <a:bodyPr/>
          <a:lstStyle/>
          <a:p>
            <a:pPr marL="514350" indent="-457200"/>
            <a:r>
              <a:rPr lang="en-US" dirty="0"/>
              <a:t>Any marginally functioning component could be affecting Lustre, but be masked by redundancy</a:t>
            </a:r>
          </a:p>
          <a:p>
            <a:pPr marL="514350" indent="-457200"/>
            <a:r>
              <a:rPr lang="en-US" dirty="0"/>
              <a:t>Need to address:</a:t>
            </a:r>
          </a:p>
          <a:p>
            <a:pPr marL="914400" lvl="1" indent="-457200"/>
            <a:r>
              <a:rPr lang="en-US" dirty="0" smtClean="0"/>
              <a:t>Monitor physical layer errors</a:t>
            </a:r>
            <a:endParaRPr lang="en-US" dirty="0"/>
          </a:p>
          <a:p>
            <a:pPr marL="1314450" lvl="2" indent="-457200"/>
            <a:r>
              <a:rPr lang="en-US" dirty="0"/>
              <a:t>Lost connectivity to nodes HCAs is usually obvious, Nagios </a:t>
            </a:r>
            <a:r>
              <a:rPr lang="en-US" dirty="0" smtClean="0"/>
              <a:t>checks </a:t>
            </a:r>
            <a:r>
              <a:rPr lang="en-US" dirty="0"/>
              <a:t>to monitor link degradation</a:t>
            </a:r>
          </a:p>
          <a:p>
            <a:pPr marL="1314450" lvl="2" indent="-457200"/>
            <a:r>
              <a:rPr lang="en-US" dirty="0"/>
              <a:t>Monitor switch uplinks as well!</a:t>
            </a:r>
          </a:p>
          <a:p>
            <a:pPr marL="1314450" lvl="2" indent="-457200"/>
            <a:r>
              <a:rPr lang="en-US" dirty="0"/>
              <a:t>SymbolErrors make us nervous</a:t>
            </a:r>
          </a:p>
          <a:p>
            <a:pPr marL="914400" lvl="1" indent="-457200"/>
            <a:r>
              <a:rPr lang="en-US" dirty="0"/>
              <a:t>Monitor IB switches (spines/line cards/fans/power supplies) just like any other network device</a:t>
            </a:r>
          </a:p>
          <a:p>
            <a:pPr marL="1314450" lvl="2" indent="-457200"/>
            <a:r>
              <a:rPr lang="en-US" dirty="0"/>
              <a:t>Custom </a:t>
            </a:r>
            <a:r>
              <a:rPr lang="en-US" dirty="0" smtClean="0"/>
              <a:t>Nagios plugins</a:t>
            </a:r>
            <a:endParaRPr lang="en-US" dirty="0"/>
          </a:p>
          <a:p>
            <a:pPr marL="914400" lvl="1" indent="-457200"/>
            <a:r>
              <a:rPr lang="en-US" dirty="0"/>
              <a:t>Topology </a:t>
            </a:r>
            <a:r>
              <a:rPr lang="en-US" dirty="0" smtClean="0"/>
              <a:t>verification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6531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ew ORNL Theme">
  <a:themeElements>
    <a:clrScheme name="ORNL 0812 new">
      <a:dk1>
        <a:sysClr val="windowText" lastClr="000000"/>
      </a:dk1>
      <a:lt1>
        <a:sysClr val="window" lastClr="FFFFFF"/>
      </a:lt1>
      <a:dk2>
        <a:srgbClr val="006C3A"/>
      </a:dk2>
      <a:lt2>
        <a:srgbClr val="FFFFFF"/>
      </a:lt2>
      <a:accent1>
        <a:srgbClr val="4F81BD"/>
      </a:accent1>
      <a:accent2>
        <a:srgbClr val="C0504D"/>
      </a:accent2>
      <a:accent3>
        <a:srgbClr val="00B274"/>
      </a:accent3>
      <a:accent4>
        <a:srgbClr val="F79646"/>
      </a:accent4>
      <a:accent5>
        <a:srgbClr val="4BACC6"/>
      </a:accent5>
      <a:accent6>
        <a:srgbClr val="8064A2"/>
      </a:accent6>
      <a:hlink>
        <a:srgbClr val="1F497D"/>
      </a:hlink>
      <a:folHlink>
        <a:srgbClr val="006C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ORNL Theme</Template>
  <TotalTime>4659</TotalTime>
  <Words>883</Words>
  <Application>Microsoft Macintosh PowerPoint</Application>
  <PresentationFormat>Letter Paper (8.5x11 in)</PresentationFormat>
  <Paragraphs>132</Paragraphs>
  <Slides>16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  <vt:variant>
        <vt:lpstr>Custom Shows</vt:lpstr>
      </vt:variant>
      <vt:variant>
        <vt:i4>2</vt:i4>
      </vt:variant>
    </vt:vector>
  </HeadingPairs>
  <TitlesOfParts>
    <vt:vector size="19" baseType="lpstr">
      <vt:lpstr>New ORNL Theme</vt:lpstr>
      <vt:lpstr>Best Practices for Scalable Administration of Lustre</vt:lpstr>
      <vt:lpstr>What’s different at scale?</vt:lpstr>
      <vt:lpstr>Scale-out over time</vt:lpstr>
      <vt:lpstr>Commonality of Best Practices: Consistency </vt:lpstr>
      <vt:lpstr>Best Practice 1: Common Image for Lustre Servers</vt:lpstr>
      <vt:lpstr>Best Practice 2:  Configuration Management</vt:lpstr>
      <vt:lpstr>Best Practice 3:  Monitoring and Alerting</vt:lpstr>
      <vt:lpstr>Best Practice 3a: Notifications for Diagnostics</vt:lpstr>
      <vt:lpstr>Best Practice 3b: Monitor Storage Interconnect Health</vt:lpstr>
      <vt:lpstr>Best Practice 4:  Event Correlation</vt:lpstr>
      <vt:lpstr>PowerPoint Presentation</vt:lpstr>
      <vt:lpstr>Best Practice 5:  Diagnostic Procedures</vt:lpstr>
      <vt:lpstr>Best Practice 6:  Workload Characterization</vt:lpstr>
      <vt:lpstr>Best Practice 7:  Fill in the gaps with custom tools</vt:lpstr>
      <vt:lpstr>Sum mary </vt:lpstr>
      <vt:lpstr>Resources</vt:lpstr>
      <vt:lpstr>Short Overview</vt:lpstr>
      <vt:lpstr>Test Show</vt:lpstr>
    </vt:vector>
  </TitlesOfParts>
  <Company>Cray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gjg</dc:creator>
  <cp:lastModifiedBy>Blake Caldwell</cp:lastModifiedBy>
  <cp:revision>180</cp:revision>
  <dcterms:created xsi:type="dcterms:W3CDTF">2007-01-11T04:45:35Z</dcterms:created>
  <dcterms:modified xsi:type="dcterms:W3CDTF">2012-04-25T13:52:15Z</dcterms:modified>
</cp:coreProperties>
</file>