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4" r:id="rId6"/>
    <p:sldId id="263" r:id="rId7"/>
    <p:sldId id="268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40" autoAdjust="0"/>
  </p:normalViewPr>
  <p:slideViewPr>
    <p:cSldViewPr>
      <p:cViewPr varScale="1">
        <p:scale>
          <a:sx n="96" d="100"/>
          <a:sy n="96" d="100"/>
        </p:scale>
        <p:origin x="-9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4854E-6936-4B13-A1E6-D5C8403ECE2E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333B2-E8C7-429B-AAF7-D6E3F75B33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8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924FFC-41EC-40A6-8CA1-699214E4588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B72B78-048E-42EF-8D44-8DCF7CA7DAA5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B72B78-048E-42EF-8D44-8DCF7CA7DAA5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B72B78-048E-42EF-8D44-8DCF7CA7DAA5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B72B78-048E-42EF-8D44-8DCF7CA7DAA5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B72B78-048E-42EF-8D44-8DCF7CA7DAA5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B72B78-048E-42EF-8D44-8DCF7CA7DAA5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B72B78-048E-42EF-8D44-8DCF7CA7DAA5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1AB556A-4865-4152-A716-71CB5C5CAA3A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8C4F4EC-550A-4422-9E72-A011BE0558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amcloud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etapp.com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openbenchmarkforlustre.or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600200" y="1066800"/>
            <a:ext cx="5638800" cy="1765301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“Open Benchmark for </a:t>
            </a:r>
            <a:r>
              <a:rPr lang="en-US" sz="4000" dirty="0" err="1" smtClean="0"/>
              <a:t>Lustre</a:t>
            </a:r>
            <a:r>
              <a:rPr lang="en-US" sz="4000" dirty="0" smtClean="0"/>
              <a:t>” Initiative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/>
              <a:t>November 14, 2011</a:t>
            </a:r>
            <a:endParaRPr lang="en-US" sz="4000" dirty="0"/>
          </a:p>
        </p:txBody>
      </p:sp>
      <p:sp>
        <p:nvSpPr>
          <p:cNvPr id="14" name="Slide Number Placeholder 3"/>
          <p:cNvSpPr txBox="1">
            <a:spLocks/>
          </p:cNvSpPr>
          <p:nvPr/>
        </p:nvSpPr>
        <p:spPr bwMode="auto">
          <a:xfrm>
            <a:off x="8359997" y="6553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7938D5-676B-4424-8B52-343AF2A1253B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5257800"/>
            <a:ext cx="1153533" cy="130074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4114800"/>
            <a:ext cx="2447558" cy="93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4343400"/>
            <a:ext cx="2888361" cy="837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5410200"/>
            <a:ext cx="2642045" cy="1156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sz="2800" dirty="0" smtClean="0"/>
              <a:t>What Is It</a:t>
            </a:r>
            <a:endParaRPr lang="en-US" sz="2000" dirty="0" smtClean="0">
              <a:solidFill>
                <a:schemeClr val="bg2"/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524000" y="1676400"/>
            <a:ext cx="6248400" cy="477221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/>
              <a:t>A </a:t>
            </a:r>
            <a:r>
              <a:rPr lang="en-US" sz="2000" dirty="0" err="1" smtClean="0"/>
              <a:t>Lustre</a:t>
            </a:r>
            <a:r>
              <a:rPr lang="en-US" sz="2000" dirty="0" smtClean="0"/>
              <a:t> performance benchmark for HPC community!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Called </a:t>
            </a:r>
            <a:r>
              <a:rPr lang="en-US" sz="2000" b="1" dirty="0" smtClean="0">
                <a:solidFill>
                  <a:srgbClr val="00B050"/>
                </a:solidFill>
              </a:rPr>
              <a:t>“Open Benchmark for </a:t>
            </a:r>
            <a:r>
              <a:rPr lang="en-US" sz="2000" b="1" dirty="0" err="1" smtClean="0">
                <a:solidFill>
                  <a:srgbClr val="00B050"/>
                </a:solidFill>
              </a:rPr>
              <a:t>Lustre</a:t>
            </a:r>
            <a:r>
              <a:rPr lang="en-US" sz="2000" b="1" dirty="0" smtClean="0">
                <a:solidFill>
                  <a:srgbClr val="00B050"/>
                </a:solidFill>
              </a:rPr>
              <a:t>” </a:t>
            </a:r>
            <a:r>
              <a:rPr lang="en-US" sz="2000" dirty="0" smtClean="0"/>
              <a:t>(OBL)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Initiated by NetApp Inc. and </a:t>
            </a:r>
            <a:r>
              <a:rPr lang="en-US" sz="2000" dirty="0" err="1" smtClean="0"/>
              <a:t>Whamcloud</a:t>
            </a:r>
            <a:r>
              <a:rPr lang="en-US" sz="2000" dirty="0" smtClean="0"/>
              <a:t> Inc.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HPC industry invited to participate in completing initiative and benchmark definitions, post SC11</a:t>
            </a:r>
            <a:endParaRPr lang="en-US" sz="1800" dirty="0" smtClean="0"/>
          </a:p>
          <a:p>
            <a:pPr>
              <a:spcAft>
                <a:spcPts val="1200"/>
              </a:spcAft>
            </a:pPr>
            <a:endParaRPr lang="en-US" sz="2000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D297B64-6E3F-4783-BE16-FC77A5CA8182}" type="slidenum">
              <a:rPr lang="en-US" smtClean="0"/>
              <a:pPr/>
              <a:t>2</a:t>
            </a:fld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4953000"/>
            <a:ext cx="2987656" cy="919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066800"/>
          </a:xfrm>
        </p:spPr>
        <p:txBody>
          <a:bodyPr/>
          <a:lstStyle/>
          <a:p>
            <a:r>
              <a:rPr lang="en-US" sz="2800" dirty="0" smtClean="0"/>
              <a:t>Why Is It Needed</a:t>
            </a:r>
            <a:endParaRPr lang="en-US" sz="2000" dirty="0" smtClean="0">
              <a:solidFill>
                <a:schemeClr val="bg2"/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600200" y="1600200"/>
            <a:ext cx="6781800" cy="477221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/>
              <a:t>Provide HPC community with industry standard </a:t>
            </a:r>
            <a:r>
              <a:rPr lang="en-US" sz="2000" dirty="0" err="1" smtClean="0"/>
              <a:t>Lustre</a:t>
            </a:r>
            <a:r>
              <a:rPr lang="en-US" sz="2000" dirty="0" smtClean="0"/>
              <a:t> benchmark data</a:t>
            </a:r>
            <a:endParaRPr lang="en-US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000" dirty="0" smtClean="0"/>
              <a:t>More informed and quicker time to decision making</a:t>
            </a:r>
            <a:endParaRPr lang="en-US" sz="1800" dirty="0" smtClean="0"/>
          </a:p>
          <a:p>
            <a:pPr>
              <a:spcAft>
                <a:spcPts val="1200"/>
              </a:spcAft>
            </a:pPr>
            <a:r>
              <a:rPr lang="en-US" sz="2000" dirty="0" smtClean="0"/>
              <a:t>Credible, transparent, repeatable and objective</a:t>
            </a:r>
            <a:endParaRPr lang="en-US" sz="2000" strike="sngStrike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spcAft>
                <a:spcPts val="1200"/>
              </a:spcAft>
              <a:buNone/>
            </a:pPr>
            <a:endParaRPr lang="en-US" sz="2000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D297B64-6E3F-4783-BE16-FC77A5CA8182}" type="slidenum">
              <a:rPr lang="en-US" smtClean="0"/>
              <a:pPr/>
              <a:t>3</a:t>
            </a:fld>
            <a:endParaRPr lang="en-US" dirty="0" smtClean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10000"/>
            <a:ext cx="4433396" cy="273795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057400" y="6629400"/>
            <a:ext cx="4727448" cy="228600"/>
          </a:xfrm>
        </p:spPr>
        <p:txBody>
          <a:bodyPr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Source: Courtesy Intersect360 Research, 2011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sz="2800" dirty="0" smtClean="0"/>
              <a:t>When and Where</a:t>
            </a:r>
            <a:endParaRPr lang="en-US" sz="2000" dirty="0" smtClean="0">
              <a:solidFill>
                <a:schemeClr val="bg2"/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600200" y="1676400"/>
            <a:ext cx="6705600" cy="477221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200" dirty="0" smtClean="0"/>
              <a:t>Announced at SC11, Seattle, WA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At </a:t>
            </a:r>
            <a:r>
              <a:rPr lang="en-US" sz="2200" dirty="0" err="1" smtClean="0"/>
              <a:t>Whamcloud</a:t>
            </a:r>
            <a:r>
              <a:rPr lang="en-US" sz="2200" dirty="0" smtClean="0"/>
              <a:t> “Community </a:t>
            </a:r>
            <a:r>
              <a:rPr lang="en-US" sz="2200" dirty="0" err="1" smtClean="0"/>
              <a:t>Lustre</a:t>
            </a:r>
            <a:r>
              <a:rPr lang="en-US" sz="2200" dirty="0" smtClean="0"/>
              <a:t> Enhancements and Roadmap” Session at Exhibitor forum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Tuesday November 15, 11:00 am, WSCC 613/614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Open to All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NetApp / </a:t>
            </a:r>
            <a:r>
              <a:rPr lang="en-US" sz="2000" dirty="0" err="1" smtClean="0"/>
              <a:t>Whamcloud</a:t>
            </a:r>
            <a:r>
              <a:rPr lang="en-US" sz="2000" dirty="0" smtClean="0"/>
              <a:t> joint press release Nov 14, 2011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Brochures at </a:t>
            </a:r>
            <a:r>
              <a:rPr lang="en-US" sz="2000" dirty="0" err="1" smtClean="0"/>
              <a:t>Whamcloud</a:t>
            </a:r>
            <a:r>
              <a:rPr lang="en-US" sz="2000" dirty="0" smtClean="0"/>
              <a:t> Booth #2116, NetApp Booth 2605;  </a:t>
            </a:r>
            <a:r>
              <a:rPr lang="en-US" sz="2000" dirty="0" smtClean="0">
                <a:hlinkClick r:id="rId3"/>
              </a:rPr>
              <a:t>www.whamcloud.com</a:t>
            </a:r>
            <a:r>
              <a:rPr lang="en-US" sz="2000" dirty="0" smtClean="0"/>
              <a:t> and </a:t>
            </a:r>
            <a:r>
              <a:rPr lang="en-US" sz="2000" dirty="0" smtClean="0">
                <a:hlinkClick r:id="rId4"/>
              </a:rPr>
              <a:t>www.netapp.com</a:t>
            </a:r>
            <a:r>
              <a:rPr lang="en-US" sz="2000" dirty="0" smtClean="0"/>
              <a:t> </a:t>
            </a:r>
          </a:p>
          <a:p>
            <a:pPr>
              <a:spcAft>
                <a:spcPts val="1200"/>
              </a:spcAft>
            </a:pPr>
            <a:endParaRPr lang="en-US" sz="2000" dirty="0" smtClean="0"/>
          </a:p>
          <a:p>
            <a:pPr>
              <a:spcAft>
                <a:spcPts val="1200"/>
              </a:spcAft>
              <a:buNone/>
            </a:pPr>
            <a:endParaRPr lang="en-US" sz="2000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D297B64-6E3F-4783-BE16-FC77A5CA8182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sz="2800" dirty="0" smtClean="0"/>
              <a:t>Proposed Benchmarks</a:t>
            </a:r>
            <a:endParaRPr lang="en-US" sz="2000" dirty="0" smtClean="0">
              <a:solidFill>
                <a:schemeClr val="bg2"/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600200" y="1600200"/>
            <a:ext cx="6705600" cy="4924615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en-US" sz="2200" dirty="0" smtClean="0"/>
              <a:t>Various </a:t>
            </a:r>
            <a:r>
              <a:rPr lang="en-US" sz="2200" dirty="0" err="1" smtClean="0"/>
              <a:t>Lustre</a:t>
            </a:r>
            <a:r>
              <a:rPr lang="en-US" sz="2200" dirty="0" smtClean="0"/>
              <a:t> configurations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/>
              <a:t>High Availability, Non-high Availability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/>
              <a:t>Storage, OSS, Metadata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Primary reported result…keep it simple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/>
              <a:t>Aggregate read/write bandwidth (GB/s)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Secondary reported results…provides more depth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/>
              <a:t>Calculated ratios, such as bandwidth/U, power/U, $/TB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Disclosure details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/>
              <a:t>Components, configuration, settings, version, etc. 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Measurement process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/>
              <a:t>Methodology, procedure, tools, etc.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Posted on public website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D297B64-6E3F-4783-BE16-FC77A5CA8182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/>
          <a:lstStyle/>
          <a:p>
            <a:r>
              <a:rPr lang="en-US" sz="2800" dirty="0" smtClean="0"/>
              <a:t>Call to Action, Post SC11</a:t>
            </a:r>
            <a:endParaRPr lang="en-US" sz="2000" dirty="0" smtClean="0">
              <a:solidFill>
                <a:schemeClr val="bg2"/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600200" y="1600200"/>
            <a:ext cx="6934200" cy="4772215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/>
              <a:t>Industry collaborates to finalize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Initial benchmark definitions and procedures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Logistics for reviewing and publishing results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Collateral and logo usage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Funding</a:t>
            </a:r>
          </a:p>
          <a:p>
            <a:pPr>
              <a:spcAft>
                <a:spcPts val="1200"/>
              </a:spcAft>
            </a:pPr>
            <a:r>
              <a:rPr lang="en-US" sz="1800" dirty="0" smtClean="0"/>
              <a:t>Publish initial results prior to International Supercomputing Conference (ISC), June 2012</a:t>
            </a:r>
          </a:p>
          <a:p>
            <a:pPr>
              <a:spcAft>
                <a:spcPts val="1200"/>
              </a:spcAft>
            </a:pPr>
            <a:r>
              <a:rPr lang="en-US" sz="1800" dirty="0" smtClean="0"/>
              <a:t>Select a neutral, going-forward steward for the Open Benchmark for </a:t>
            </a:r>
            <a:r>
              <a:rPr lang="en-US" sz="1800" dirty="0" err="1" smtClean="0"/>
              <a:t>Lustre</a:t>
            </a:r>
            <a:r>
              <a:rPr lang="en-US" sz="1800" dirty="0" smtClean="0"/>
              <a:t> initiative</a:t>
            </a:r>
            <a:endParaRPr lang="en-US" sz="1600" dirty="0" smtClean="0"/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Announce at International Supercomputing Show, June 2012 </a:t>
            </a:r>
          </a:p>
          <a:p>
            <a:pPr lvl="1">
              <a:spcAft>
                <a:spcPts val="1200"/>
              </a:spcAft>
            </a:pPr>
            <a:r>
              <a:rPr lang="en-US" sz="1800" dirty="0" err="1" smtClean="0"/>
              <a:t>Whamcloud</a:t>
            </a:r>
            <a:r>
              <a:rPr lang="en-US" sz="1800" dirty="0" smtClean="0"/>
              <a:t> and NetApp will steward until then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Contact:  </a:t>
            </a:r>
            <a:r>
              <a:rPr lang="en-US" sz="2000" dirty="0" smtClean="0">
                <a:solidFill>
                  <a:srgbClr val="FF0000"/>
                </a:solidFill>
                <a:hlinkClick r:id="rId3"/>
              </a:rPr>
              <a:t>info@openbenchmarkforlustre.org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to participate</a:t>
            </a:r>
            <a:endParaRPr lang="en-US" sz="1600" dirty="0" smtClean="0"/>
          </a:p>
          <a:p>
            <a:pPr>
              <a:spcAft>
                <a:spcPts val="1200"/>
              </a:spcAft>
            </a:pPr>
            <a:endParaRPr lang="en-US" sz="1800" dirty="0" smtClean="0"/>
          </a:p>
          <a:p>
            <a:pPr lvl="1">
              <a:spcAft>
                <a:spcPts val="1200"/>
              </a:spcAft>
            </a:pPr>
            <a:endParaRPr lang="en-US" sz="1600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D297B64-6E3F-4783-BE16-FC77A5CA8182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/>
          <a:lstStyle/>
          <a:p>
            <a:r>
              <a:rPr lang="en-US" sz="2800" dirty="0" smtClean="0"/>
              <a:t>Proposed Work Schedule  </a:t>
            </a:r>
            <a:endParaRPr lang="en-US" sz="2000" dirty="0" smtClean="0">
              <a:solidFill>
                <a:schemeClr val="bg2"/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600200" y="1447800"/>
            <a:ext cx="6934200" cy="50292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</a:pPr>
            <a:r>
              <a:rPr lang="en-US" sz="2000" b="1" dirty="0" smtClean="0"/>
              <a:t>Dec 8 </a:t>
            </a:r>
            <a:r>
              <a:rPr lang="en-US" sz="2000" dirty="0" smtClean="0"/>
              <a:t>- Webinar  hosted by Whamcloud and Netapp, 8:00am PDT.  Invitations will be sent Monday Nov 28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. 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Purpose to review the proposed Open Benchmark for </a:t>
            </a:r>
            <a:r>
              <a:rPr lang="en-US" sz="1800" dirty="0" err="1" smtClean="0"/>
              <a:t>Lustre</a:t>
            </a:r>
            <a:r>
              <a:rPr lang="en-US" sz="1800" dirty="0" smtClean="0"/>
              <a:t> initiative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Establish this as the  date &amp; time for the first of every other week meeting.  Next meeting Dec 22.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January 31 </a:t>
            </a:r>
            <a:r>
              <a:rPr lang="en-US" sz="2000" dirty="0" smtClean="0"/>
              <a:t>- Benchmark definition  and  Review Processes completion date. 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Definition of the benchmark completed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Liaisons from each company identified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Structure of Review process defined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Logo usage and funding defined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Reviews to be done </a:t>
            </a:r>
            <a:r>
              <a:rPr lang="en-US" sz="1800" dirty="0"/>
              <a:t>in a timely </a:t>
            </a:r>
            <a:r>
              <a:rPr lang="en-US" sz="1800" dirty="0" smtClean="0"/>
              <a:t>manor by the  designated stewards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April 23-25 </a:t>
            </a:r>
            <a:r>
              <a:rPr lang="en-US" sz="2000" dirty="0" smtClean="0"/>
              <a:t>- Face to face meeting at LUG 2012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Hyatt Regency,  Austin Texas 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June 17-21  </a:t>
            </a:r>
            <a:r>
              <a:rPr lang="en-US" sz="2000" dirty="0" smtClean="0"/>
              <a:t>- ISC </a:t>
            </a:r>
            <a:r>
              <a:rPr lang="en-US" sz="2000" dirty="0"/>
              <a:t>2012 </a:t>
            </a:r>
            <a:r>
              <a:rPr lang="en-US" sz="2000" dirty="0" smtClean="0"/>
              <a:t> Hamburg Germany </a:t>
            </a:r>
          </a:p>
          <a:p>
            <a:pPr lvl="1">
              <a:spcAft>
                <a:spcPts val="1200"/>
              </a:spcAft>
            </a:pPr>
            <a:r>
              <a:rPr lang="en-US" sz="1800" dirty="0" smtClean="0"/>
              <a:t>Announce going forward steward for Open Benchmark for </a:t>
            </a:r>
            <a:r>
              <a:rPr lang="en-US" sz="1800" dirty="0" err="1" smtClean="0"/>
              <a:t>Lustre</a:t>
            </a:r>
            <a:r>
              <a:rPr lang="en-US" sz="1800" dirty="0" smtClean="0"/>
              <a:t> initiative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D297B64-6E3F-4783-BE16-FC77A5CA8182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Thank You</a:t>
            </a:r>
            <a:endParaRPr lang="en-US" sz="4800" dirty="0" smtClean="0">
              <a:solidFill>
                <a:schemeClr val="bg2"/>
              </a:solidFill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D297B64-6E3F-4783-BE16-FC77A5CA8182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1448</TotalTime>
  <Words>433</Words>
  <Application>Microsoft Office PowerPoint</Application>
  <PresentationFormat>On-screen Show (4:3)</PresentationFormat>
  <Paragraphs>73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“Open Benchmark for Lustre” Initiative  November 14, 2011</vt:lpstr>
      <vt:lpstr>What Is It</vt:lpstr>
      <vt:lpstr>Why Is It Needed</vt:lpstr>
      <vt:lpstr>When and Where</vt:lpstr>
      <vt:lpstr>Proposed Benchmarks</vt:lpstr>
      <vt:lpstr>Call to Action, Post SC11</vt:lpstr>
      <vt:lpstr>Proposed Work Schedule  </vt:lpstr>
      <vt:lpstr>Thank You</vt:lpstr>
    </vt:vector>
  </TitlesOfParts>
  <Company>LSI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“Open Benchmark for Lustre” Program</dc:title>
  <dc:creator>gmeluso</dc:creator>
  <cp:lastModifiedBy>rvanderb</cp:lastModifiedBy>
  <cp:revision>26</cp:revision>
  <dcterms:created xsi:type="dcterms:W3CDTF">2011-10-31T22:05:48Z</dcterms:created>
  <dcterms:modified xsi:type="dcterms:W3CDTF">2011-12-08T21:13:21Z</dcterms:modified>
</cp:coreProperties>
</file>