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92" r:id="rId1"/>
  </p:sldMasterIdLst>
  <p:notesMasterIdLst>
    <p:notesMasterId r:id="rId21"/>
  </p:notesMasterIdLst>
  <p:sldIdLst>
    <p:sldId id="274" r:id="rId2"/>
    <p:sldId id="276" r:id="rId3"/>
    <p:sldId id="298" r:id="rId4"/>
    <p:sldId id="289" r:id="rId5"/>
    <p:sldId id="290" r:id="rId6"/>
    <p:sldId id="292" r:id="rId7"/>
    <p:sldId id="305" r:id="rId8"/>
    <p:sldId id="306" r:id="rId9"/>
    <p:sldId id="295" r:id="rId10"/>
    <p:sldId id="293" r:id="rId11"/>
    <p:sldId id="303" r:id="rId12"/>
    <p:sldId id="304" r:id="rId13"/>
    <p:sldId id="297" r:id="rId14"/>
    <p:sldId id="294" r:id="rId15"/>
    <p:sldId id="300" r:id="rId16"/>
    <p:sldId id="302" r:id="rId17"/>
    <p:sldId id="285" r:id="rId18"/>
    <p:sldId id="296" r:id="rId19"/>
    <p:sldId id="27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D858BEA-AACE-8A49-8A3B-12ACFAA03ECB}">
          <p14:sldIdLst>
            <p14:sldId id="274"/>
            <p14:sldId id="276"/>
            <p14:sldId id="298"/>
            <p14:sldId id="289"/>
            <p14:sldId id="290"/>
            <p14:sldId id="292"/>
            <p14:sldId id="305"/>
            <p14:sldId id="306"/>
            <p14:sldId id="295"/>
            <p14:sldId id="293"/>
            <p14:sldId id="303"/>
            <p14:sldId id="304"/>
            <p14:sldId id="297"/>
            <p14:sldId id="294"/>
          </p14:sldIdLst>
        </p14:section>
        <p14:section name="MGS" id="{0D0A8DA0-36FB-014B-9E3D-1C1D3D66827A}">
          <p14:sldIdLst>
            <p14:sldId id="300"/>
            <p14:sldId id="302"/>
            <p14:sldId id="285"/>
            <p14:sldId id="296"/>
          </p14:sldIdLst>
        </p14:section>
        <p14:section name="Untitled Section" id="{F3FAF366-569B-104C-8D82-0F0A7553B21E}">
          <p14:sldIdLst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FE3"/>
    <a:srgbClr val="666666"/>
    <a:srgbClr val="3399CC"/>
    <a:srgbClr val="999999"/>
    <a:srgbClr val="808080"/>
    <a:srgbClr val="333333"/>
    <a:srgbClr val="4C4C4C"/>
    <a:srgbClr val="004080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9" autoAdjust="0"/>
    <p:restoredTop sz="86635" autoAdjust="0"/>
  </p:normalViewPr>
  <p:slideViewPr>
    <p:cSldViewPr>
      <p:cViewPr varScale="1">
        <p:scale>
          <a:sx n="110" d="100"/>
          <a:sy n="110" d="100"/>
        </p:scale>
        <p:origin x="-96" y="-528"/>
      </p:cViewPr>
      <p:guideLst>
        <p:guide orient="horz" pos="1008"/>
        <p:guide pos="4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298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920D11-93FD-4798-9FD3-A56D545A64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23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985BD-30DB-4108-8267-A561D0A56B83}" type="slidenum">
              <a:rPr lang="en-US"/>
              <a:pPr/>
              <a:t>1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D3D133-7228-4B42-826A-46FA3C954937}" type="slidenum">
              <a:rPr lang="en-US"/>
              <a:pPr/>
              <a:t>2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20D11-93FD-4798-9FD3-A56D545A647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90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20D11-93FD-4798-9FD3-A56D545A647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7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mpany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mcloud logo larg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772816"/>
            <a:ext cx="4663185" cy="1779590"/>
          </a:xfrm>
          <a:prstGeom prst="rect">
            <a:avLst/>
          </a:prstGeom>
        </p:spPr>
      </p:pic>
      <p:pic>
        <p:nvPicPr>
          <p:cNvPr id="4" name="Picture 3" descr="Whamcloud logo larg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11760" y="1772816"/>
            <a:ext cx="4663185" cy="17795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mpany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mcloud logo larg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11760" y="1772816"/>
            <a:ext cx="4663185" cy="17795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636912"/>
            <a:ext cx="7628384" cy="6858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6" name="Text Placeholder 36"/>
          <p:cNvSpPr>
            <a:spLocks noGrp="1"/>
          </p:cNvSpPr>
          <p:nvPr>
            <p:ph type="body" sz="quarter" idx="11" hasCustomPrompt="1"/>
          </p:nvPr>
        </p:nvSpPr>
        <p:spPr>
          <a:xfrm>
            <a:off x="7380288" y="1052513"/>
            <a:ext cx="1584325" cy="1081087"/>
          </a:xfrm>
        </p:spPr>
        <p:txBody>
          <a:bodyPr/>
          <a:lstStyle>
            <a:lvl1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GB" sz="1200" kern="1200" baseline="0" dirty="0">
                <a:solidFill>
                  <a:schemeClr val="accent2"/>
                </a:solidFill>
                <a:latin typeface="Verdana" pitchFamily="1" charset="0"/>
                <a:ea typeface="ＭＳ Ｐゴシック" pitchFamily="1" charset="-128"/>
                <a:cs typeface="+mn-cs"/>
              </a:defRPr>
            </a:lvl1pPr>
          </a:lstStyle>
          <a:p>
            <a:r>
              <a:rPr lang="en-US" sz="1200" dirty="0" smtClean="0">
                <a:solidFill>
                  <a:schemeClr val="bg2"/>
                </a:solidFill>
                <a:latin typeface="Verdana" pitchFamily="1" charset="0"/>
              </a:rPr>
              <a:t>Optional Where &amp; When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3573016"/>
            <a:ext cx="7633146" cy="2016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Line 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458616"/>
            <a:ext cx="7628384" cy="104239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Two Line</a:t>
            </a:r>
            <a:br>
              <a:rPr lang="en-US" dirty="0" smtClean="0"/>
            </a:br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6" name="Text Placeholder 36"/>
          <p:cNvSpPr>
            <a:spLocks noGrp="1"/>
          </p:cNvSpPr>
          <p:nvPr>
            <p:ph type="body" sz="quarter" idx="11" hasCustomPrompt="1"/>
          </p:nvPr>
        </p:nvSpPr>
        <p:spPr>
          <a:xfrm>
            <a:off x="7380288" y="1052513"/>
            <a:ext cx="1584325" cy="1081087"/>
          </a:xfrm>
        </p:spPr>
        <p:txBody>
          <a:bodyPr/>
          <a:lstStyle>
            <a:lvl1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GB" sz="1200" kern="1200" dirty="0">
                <a:solidFill>
                  <a:schemeClr val="bg2"/>
                </a:solidFill>
                <a:latin typeface="Verdana" pitchFamily="1" charset="0"/>
                <a:ea typeface="ＭＳ Ｐゴシック" pitchFamily="1" charset="-128"/>
                <a:cs typeface="+mn-cs"/>
              </a:defRPr>
            </a:lvl1pPr>
          </a:lstStyle>
          <a:p>
            <a:r>
              <a:rPr lang="en-US" sz="1200" dirty="0" smtClean="0">
                <a:solidFill>
                  <a:schemeClr val="bg2"/>
                </a:solidFill>
                <a:latin typeface="Verdana" pitchFamily="1" charset="0"/>
              </a:rPr>
              <a:t>Optional Where &amp; When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3789040"/>
            <a:ext cx="7633146" cy="1800101"/>
          </a:xfrm>
        </p:spPr>
        <p:txBody>
          <a:bodyPr/>
          <a:lstStyle>
            <a:lvl1pPr>
              <a:defRPr/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72136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544144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4650432" y="1988840"/>
            <a:ext cx="3810000" cy="4536504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 err="1" smtClean="0"/>
              <a:t>Templateoter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Template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5373216"/>
            <a:ext cx="7633146" cy="1152128"/>
          </a:xfrm>
        </p:spPr>
        <p:txBody>
          <a:bodyPr/>
          <a:lstStyle>
            <a:lvl1pPr>
              <a:defRPr/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3789040"/>
            <a:ext cx="7628384" cy="6858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  <p:sp>
        <p:nvSpPr>
          <p:cNvPr id="8" name="Rectangle 19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009F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GB" sz="800" baseline="0" dirty="0" smtClean="0">
                <a:solidFill>
                  <a:schemeClr val="bg1"/>
                </a:solidFill>
                <a:latin typeface="+mn-lt"/>
              </a:rPr>
              <a:t>© 2010  Whamcloud, Inc.</a:t>
            </a:r>
            <a:endParaRPr lang="en-GB" sz="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Picture 9" descr="Whamcloud logo larg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11760" y="1772816"/>
            <a:ext cx="4663185" cy="17795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636912"/>
            <a:ext cx="7628384" cy="6858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3573016"/>
            <a:ext cx="7633146" cy="2016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308304" y="1052736"/>
            <a:ext cx="1655886" cy="1081087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Optional Where &amp; When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 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458616"/>
            <a:ext cx="7628384" cy="1042392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Two Line</a:t>
            </a:r>
            <a:br>
              <a:rPr lang="en-US" dirty="0" smtClean="0"/>
            </a:br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3789040"/>
            <a:ext cx="7633146" cy="1800101"/>
          </a:xfrm>
        </p:spPr>
        <p:txBody>
          <a:bodyPr/>
          <a:lstStyle>
            <a:lvl1pPr>
              <a:defRPr/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  <a:endParaRPr lang="en-GB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7308304" y="1052736"/>
            <a:ext cx="1655886" cy="1081087"/>
          </a:xfr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dirty="0" smtClean="0"/>
              <a:t>Optional Where &amp; When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72136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Template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544144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4650432" y="1988840"/>
            <a:ext cx="3810000" cy="4536504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ctr"/>
            <a:r>
              <a:rPr lang="en-GB" smtClean="0"/>
              <a:t>Template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Template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Template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08719"/>
            <a:ext cx="5486400" cy="38188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smtClean="0"/>
              <a:t>Template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quarter" idx="12" hasCustomPrompt="1"/>
          </p:nvPr>
        </p:nvSpPr>
        <p:spPr>
          <a:xfrm>
            <a:off x="755576" y="5373216"/>
            <a:ext cx="7633146" cy="1152128"/>
          </a:xfrm>
        </p:spPr>
        <p:txBody>
          <a:bodyPr/>
          <a:lstStyle>
            <a:lvl1pPr>
              <a:defRPr/>
            </a:lvl1pPr>
            <a:lvl2pPr marL="742950" indent="-381000" algn="l">
              <a:buNone/>
              <a:defRPr/>
            </a:lvl2pPr>
          </a:lstStyle>
          <a:p>
            <a:pPr lvl="0"/>
            <a:r>
              <a:rPr lang="en-US" dirty="0" smtClean="0"/>
              <a:t>Presenter’s Name</a:t>
            </a:r>
          </a:p>
          <a:p>
            <a:pPr lvl="1"/>
            <a:r>
              <a:rPr lang="en-US" dirty="0" smtClean="0"/>
              <a:t>Presenter’s Title</a:t>
            </a:r>
          </a:p>
          <a:p>
            <a:pPr lvl="1"/>
            <a:r>
              <a:rPr lang="en-US" dirty="0" smtClean="0"/>
              <a:t>Whamcloud, Inc.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3789040"/>
            <a:ext cx="7628384" cy="6858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Thank You</a:t>
            </a:r>
            <a:endParaRPr lang="en-GB" dirty="0"/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009F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GB" sz="800" baseline="0" dirty="0" smtClean="0">
                <a:solidFill>
                  <a:schemeClr val="bg1"/>
                </a:solidFill>
                <a:latin typeface="+mn-lt"/>
              </a:rPr>
              <a:t>© 2010  Whamcloud, Inc.</a:t>
            </a:r>
            <a:endParaRPr lang="en-GB" sz="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Picture 9" descr="Whamcloud logo larg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772816"/>
            <a:ext cx="4663185" cy="1779590"/>
          </a:xfrm>
          <a:prstGeom prst="rect">
            <a:avLst/>
          </a:prstGeom>
        </p:spPr>
      </p:pic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009F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GB" sz="800" baseline="0" dirty="0" smtClean="0">
                <a:solidFill>
                  <a:schemeClr val="bg1"/>
                </a:solidFill>
                <a:latin typeface="+mn-lt"/>
              </a:rPr>
              <a:t>© 2010  Whamcloud, Inc.</a:t>
            </a:r>
            <a:endParaRPr lang="en-GB" sz="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9" name="Picture 8" descr="Whamcloud logo larg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11760" y="1772816"/>
            <a:ext cx="4663185" cy="17795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009F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GB" sz="800" baseline="0" dirty="0" smtClean="0">
                <a:solidFill>
                  <a:schemeClr val="bg1"/>
                </a:solidFill>
                <a:latin typeface="+mn-lt"/>
              </a:rPr>
              <a:t>© 2012  Whamcloud, Inc.</a:t>
            </a:r>
            <a:endParaRPr lang="en-GB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06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547664" y="6643304"/>
            <a:ext cx="6048672" cy="2146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algn="ctr"/>
            <a:r>
              <a:rPr lang="en-GB" dirty="0" smtClean="0"/>
              <a:t>Lustre Automation Challenges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07504" y="6635452"/>
            <a:ext cx="576064" cy="230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D3CCDA26-E212-4138-8AFB-34CBEAE48B2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 descr="Whamcloud logo long large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0" y="49957"/>
            <a:ext cx="9144000" cy="653143"/>
          </a:xfrm>
          <a:prstGeom prst="rect">
            <a:avLst/>
          </a:prstGeom>
        </p:spPr>
      </p:pic>
      <p:pic>
        <p:nvPicPr>
          <p:cNvPr id="10" name="Picture 9" descr="Whamcloud logo long large.pn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0" y="49957"/>
            <a:ext cx="9144000" cy="6531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333333"/>
          </a:solidFill>
          <a:latin typeface="Verdana" pitchFamily="1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9FE3"/>
        </a:buClr>
        <a:buChar char="•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66"/>
        </a:buClr>
        <a:buChar char="–"/>
        <a:defRPr sz="1600">
          <a:solidFill>
            <a:srgbClr val="66666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1BAFF"/>
        </a:buClr>
        <a:buChar char="•"/>
        <a:defRPr sz="1600">
          <a:solidFill>
            <a:srgbClr val="6E6E6E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08080"/>
        </a:buClr>
        <a:buChar char="–"/>
        <a:defRPr sz="1600">
          <a:solidFill>
            <a:srgbClr val="808080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CCFF"/>
        </a:buClr>
        <a:buFont typeface="Times" pitchFamily="1" charset="0"/>
        <a:buChar char="•"/>
        <a:defRPr sz="1600">
          <a:solidFill>
            <a:srgbClr val="979797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FFFF"/>
        </a:buClr>
        <a:buFont typeface="Times" pitchFamily="1" charset="0"/>
        <a:buChar char="•"/>
        <a:defRPr sz="1600">
          <a:solidFill>
            <a:srgbClr val="B3B3B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Lustre Automation Challenges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John Spray</a:t>
            </a:r>
          </a:p>
          <a:p>
            <a:pPr marL="0" indent="0">
              <a:buNone/>
            </a:pPr>
            <a:r>
              <a:rPr lang="en-GB" dirty="0" err="1" smtClean="0"/>
              <a:t>Whamcloud</a:t>
            </a:r>
            <a:r>
              <a:rPr lang="en-GB" dirty="0" smtClean="0"/>
              <a:t>, Inc.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34063" y="6309320"/>
            <a:ext cx="504056" cy="288032"/>
          </a:xfrm>
        </p:spPr>
        <p:txBody>
          <a:bodyPr>
            <a:noAutofit/>
          </a:bodyPr>
          <a:lstStyle/>
          <a:p>
            <a:r>
              <a:rPr lang="en-GB" dirty="0" smtClean="0"/>
              <a:t>0.4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rtl="0" eaLnBrk="1" fontAlgn="base" hangingPunct="1"/>
            <a:r>
              <a:rPr lang="en-US" sz="2800" dirty="0" smtClean="0">
                <a:effectLst/>
                <a:ea typeface="+mj-ea"/>
                <a:cs typeface="+mj-cs"/>
              </a:rPr>
              <a:t>Long-standing pain point of administration, turns out to be almost as problematic</a:t>
            </a:r>
            <a:r>
              <a:rPr lang="en-US" sz="2800" baseline="0" dirty="0" smtClean="0">
                <a:effectLst/>
                <a:ea typeface="+mj-ea"/>
                <a:cs typeface="+mj-cs"/>
              </a:rPr>
              <a:t> for automation</a:t>
            </a:r>
            <a:endParaRPr lang="en-US" sz="2800" dirty="0" smtClean="0">
              <a:effectLst/>
            </a:endParaRPr>
          </a:p>
          <a:p>
            <a:pPr lvl="0" rtl="0" eaLnBrk="1" fontAlgn="base" hangingPunct="1"/>
            <a:r>
              <a:rPr lang="en-US" sz="2800" dirty="0" smtClean="0">
                <a:effectLst/>
                <a:ea typeface="+mj-ea"/>
                <a:cs typeface="+mj-cs"/>
              </a:rPr>
              <a:t>Management layer must do all its own validation</a:t>
            </a:r>
            <a:r>
              <a:rPr lang="en-US" sz="2800" baseline="0" dirty="0" smtClean="0">
                <a:effectLst/>
                <a:ea typeface="+mj-ea"/>
                <a:cs typeface="+mj-cs"/>
              </a:rPr>
              <a:t> and have a complete knowledge of allowable </a:t>
            </a:r>
            <a:r>
              <a:rPr lang="en-US" sz="2800" baseline="0" dirty="0" err="1" smtClean="0">
                <a:effectLst/>
                <a:ea typeface="+mj-ea"/>
                <a:cs typeface="+mj-cs"/>
              </a:rPr>
              <a:t>conf_param</a:t>
            </a:r>
            <a:r>
              <a:rPr lang="en-US" sz="2800" baseline="0" dirty="0" smtClean="0">
                <a:effectLst/>
                <a:ea typeface="+mj-ea"/>
                <a:cs typeface="+mj-cs"/>
              </a:rPr>
              <a:t> arguments.</a:t>
            </a:r>
          </a:p>
          <a:p>
            <a:pPr lvl="0" rtl="0" eaLnBrk="1" fontAlgn="base" hangingPunct="1"/>
            <a:r>
              <a:rPr lang="en-US" sz="2800" baseline="0" dirty="0" smtClean="0">
                <a:effectLst/>
                <a:ea typeface="+mj-ea"/>
                <a:cs typeface="+mj-cs"/>
              </a:rPr>
              <a:t>Simple things like reading back a value that we just set are awkward, may have to read it on a different server by a different name</a:t>
            </a:r>
            <a:r>
              <a:rPr lang="en-US" sz="2800" baseline="0" dirty="0" smtClean="0">
                <a:effectLst/>
                <a:ea typeface="+mj-ea"/>
                <a:cs typeface="+mj-cs"/>
              </a:rPr>
              <a:t>.</a:t>
            </a:r>
          </a:p>
          <a:p>
            <a:pPr lvl="0" rtl="0" eaLnBrk="1" fontAlgn="base" hangingPunct="1"/>
            <a:r>
              <a:rPr lang="en-US" sz="2800" dirty="0" smtClean="0">
                <a:ea typeface="+mj-ea"/>
                <a:cs typeface="+mj-cs"/>
              </a:rPr>
              <a:t>Similar lack of in-band validation that we saw in target registration.</a:t>
            </a:r>
            <a:endParaRPr lang="en-US" sz="2800" baseline="0" dirty="0" smtClean="0">
              <a:effectLst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Managing </a:t>
            </a:r>
            <a:r>
              <a:rPr lang="en-US" baseline="0" dirty="0" err="1" smtClean="0"/>
              <a:t>tunables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4156119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pic>
        <p:nvPicPr>
          <p:cNvPr id="8" name="Picture 7" descr="centra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501008"/>
            <a:ext cx="8816588" cy="2880320"/>
          </a:xfrm>
          <a:prstGeom prst="rect">
            <a:avLst/>
          </a:prstGeom>
        </p:spPr>
      </p:pic>
      <p:sp>
        <p:nvSpPr>
          <p:cNvPr id="9" name="Smiley Face 8"/>
          <p:cNvSpPr/>
          <p:nvPr/>
        </p:nvSpPr>
        <p:spPr bwMode="auto">
          <a:xfrm>
            <a:off x="5576228" y="3789040"/>
            <a:ext cx="792088" cy="792088"/>
          </a:xfrm>
          <a:prstGeom prst="smileyFace">
            <a:avLst>
              <a:gd name="adj" fmla="val -4653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6" name="Smiley Face 5"/>
          <p:cNvSpPr/>
          <p:nvPr/>
        </p:nvSpPr>
        <p:spPr bwMode="auto">
          <a:xfrm>
            <a:off x="68124" y="4509120"/>
            <a:ext cx="792088" cy="792088"/>
          </a:xfrm>
          <a:prstGeom prst="smileyFace">
            <a:avLst>
              <a:gd name="adj" fmla="val 4653"/>
            </a:avLst>
          </a:prstGeom>
          <a:ln>
            <a:solidFill>
              <a:srgbClr val="0000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4784140" y="1988840"/>
            <a:ext cx="0" cy="453650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9684" y="2564904"/>
            <a:ext cx="30760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I/O path</a:t>
            </a:r>
          </a:p>
          <a:p>
            <a:r>
              <a:rPr lang="en-US" dirty="0"/>
              <a:t> </a:t>
            </a:r>
            <a:r>
              <a:rPr lang="en-US" dirty="0" smtClean="0"/>
              <a:t>- Decoupling is good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44180" y="2564904"/>
            <a:ext cx="3108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Control path</a:t>
            </a:r>
          </a:p>
          <a:p>
            <a:r>
              <a:rPr lang="en-US" b="1" dirty="0"/>
              <a:t> </a:t>
            </a:r>
            <a:r>
              <a:rPr lang="en-US" b="1" dirty="0" smtClean="0"/>
              <a:t>- Decoupling is bad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4702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p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01008"/>
            <a:ext cx="8799025" cy="288032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8" name="Smiley Face 7"/>
          <p:cNvSpPr/>
          <p:nvPr/>
        </p:nvSpPr>
        <p:spPr bwMode="auto">
          <a:xfrm>
            <a:off x="0" y="4509120"/>
            <a:ext cx="792088" cy="792088"/>
          </a:xfrm>
          <a:prstGeom prst="smileyFace">
            <a:avLst>
              <a:gd name="adj" fmla="val 4653"/>
            </a:avLst>
          </a:prstGeom>
          <a:ln>
            <a:solidFill>
              <a:srgbClr val="0000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132856"/>
            <a:ext cx="4320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good control path provides a </a:t>
            </a:r>
            <a:r>
              <a:rPr lang="en-US" b="1" dirty="0" smtClean="0"/>
              <a:t>single point of truth</a:t>
            </a:r>
            <a:endParaRPr lang="en-US" b="1" dirty="0"/>
          </a:p>
        </p:txBody>
      </p:sp>
      <p:sp>
        <p:nvSpPr>
          <p:cNvPr id="11" name="Smiley Face 10"/>
          <p:cNvSpPr/>
          <p:nvPr/>
        </p:nvSpPr>
        <p:spPr bwMode="auto">
          <a:xfrm>
            <a:off x="5436096" y="3789040"/>
            <a:ext cx="792088" cy="792088"/>
          </a:xfrm>
          <a:prstGeom prst="smileyFace">
            <a:avLst>
              <a:gd name="adj" fmla="val 4653"/>
            </a:avLst>
          </a:prstGeom>
          <a:ln>
            <a:solidFill>
              <a:srgbClr val="0000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504" y="2132856"/>
            <a:ext cx="4320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I/O path remains parallel, while…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867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Harmonize naming (</a:t>
            </a:r>
            <a:r>
              <a:rPr lang="en-US" dirty="0" err="1"/>
              <a:t>set_param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conf_param</a:t>
            </a:r>
            <a:r>
              <a:rPr lang="en-US" dirty="0"/>
              <a:t>)</a:t>
            </a:r>
          </a:p>
          <a:p>
            <a:r>
              <a:rPr lang="en-US" baseline="0" dirty="0" smtClean="0"/>
              <a:t>Validate </a:t>
            </a:r>
            <a:r>
              <a:rPr lang="en-US" baseline="0" dirty="0" err="1" smtClean="0"/>
              <a:t>tunables</a:t>
            </a:r>
            <a:r>
              <a:rPr lang="en-US" baseline="0" dirty="0" smtClean="0"/>
              <a:t> at the point of assignment, rather than waiting until target mount to find an error</a:t>
            </a:r>
            <a:r>
              <a:rPr lang="en-US" dirty="0" smtClean="0"/>
              <a:t> (requires MGS to have more knowledge of targets versions/capabilities)</a:t>
            </a:r>
            <a:endParaRPr lang="en-US" baseline="0" dirty="0" smtClean="0"/>
          </a:p>
          <a:p>
            <a:r>
              <a:rPr lang="en-US" dirty="0" smtClean="0"/>
              <a:t>Allow reading back </a:t>
            </a:r>
            <a:r>
              <a:rPr lang="en-US" dirty="0" err="1" smtClean="0"/>
              <a:t>tunables</a:t>
            </a:r>
            <a:r>
              <a:rPr lang="en-US" dirty="0" smtClean="0"/>
              <a:t> from the MGS</a:t>
            </a:r>
          </a:p>
          <a:p>
            <a:r>
              <a:rPr lang="en-US" dirty="0" smtClean="0"/>
              <a:t>Reconcile dual path of access (MGS vs. local /</a:t>
            </a:r>
            <a:r>
              <a:rPr lang="en-US" dirty="0" err="1" smtClean="0"/>
              <a:t>proc</a:t>
            </a:r>
            <a:r>
              <a:rPr lang="en-US" dirty="0" smtClean="0"/>
              <a:t>/) -- perhaps even always set these centrally, including temporary values?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</a:t>
            </a:r>
            <a:r>
              <a:rPr lang="en-US" dirty="0" err="1" smtClean="0"/>
              <a:t>tunables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247828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managed environment, everything we store in the MGS is something we already know in our management database (pools, </a:t>
            </a:r>
            <a:r>
              <a:rPr lang="en-US" dirty="0" err="1" smtClean="0"/>
              <a:t>tunables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baseline="0" dirty="0" smtClean="0"/>
              <a:t>configuration</a:t>
            </a:r>
            <a:r>
              <a:rPr lang="en-US" dirty="0" smtClean="0"/>
              <a:t> </a:t>
            </a:r>
            <a:r>
              <a:rPr lang="en-US" dirty="0" smtClean="0"/>
              <a:t>aspect of the </a:t>
            </a:r>
            <a:r>
              <a:rPr lang="en-US" baseline="0" dirty="0" smtClean="0"/>
              <a:t>MGS </a:t>
            </a:r>
            <a:r>
              <a:rPr lang="en-US" baseline="0" dirty="0" smtClean="0"/>
              <a:t>becomes a (slightly </a:t>
            </a:r>
            <a:r>
              <a:rPr lang="en-US" baseline="0" dirty="0" smtClean="0"/>
              <a:t>awkward</a:t>
            </a:r>
            <a:r>
              <a:rPr lang="en-US" baseline="0" dirty="0" smtClean="0"/>
              <a:t>) proxy.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the MGS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4509120"/>
            <a:ext cx="82809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We recommend that the pools definitions (and </a:t>
            </a:r>
            <a:r>
              <a:rPr lang="en-US" sz="2000" i="1" dirty="0" err="1"/>
              <a:t>conf_param</a:t>
            </a:r>
            <a:r>
              <a:rPr lang="en-US" sz="2000" i="1" dirty="0"/>
              <a:t> settings) be executed via a script, so they can be reproduced easily after a </a:t>
            </a:r>
            <a:r>
              <a:rPr lang="en-US" sz="2000" i="1" dirty="0" err="1"/>
              <a:t>writeconf</a:t>
            </a:r>
            <a:r>
              <a:rPr lang="en-US" sz="2000" i="1" dirty="0"/>
              <a:t> is performed</a:t>
            </a:r>
            <a:r>
              <a:rPr lang="en-US" sz="2000" i="1" dirty="0" smtClean="0"/>
              <a:t>.</a:t>
            </a:r>
          </a:p>
          <a:p>
            <a:endParaRPr lang="en-US" sz="2000" i="1" dirty="0" smtClean="0"/>
          </a:p>
          <a:p>
            <a:pPr algn="r"/>
            <a:r>
              <a:rPr lang="en-US" sz="2000" i="1" dirty="0" smtClean="0"/>
              <a:t>                 - Lustre Operations </a:t>
            </a:r>
            <a:r>
              <a:rPr lang="en-US" sz="2000" i="1" dirty="0"/>
              <a:t>M</a:t>
            </a:r>
            <a:r>
              <a:rPr lang="en-US" sz="2000" i="1" dirty="0" smtClean="0"/>
              <a:t>anual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600334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the requirement for a dedicated block device:</a:t>
            </a:r>
          </a:p>
          <a:p>
            <a:pPr lvl="1"/>
            <a:r>
              <a:rPr lang="en-US" dirty="0" smtClean="0"/>
              <a:t>Consequentially remove the motivation for having multiple </a:t>
            </a:r>
            <a:r>
              <a:rPr lang="en-US" dirty="0" err="1" smtClean="0"/>
              <a:t>filesystems</a:t>
            </a:r>
            <a:r>
              <a:rPr lang="en-US" dirty="0" smtClean="0"/>
              <a:t> use the same MGS</a:t>
            </a:r>
          </a:p>
          <a:p>
            <a:r>
              <a:rPr lang="en-US" dirty="0" smtClean="0"/>
              <a:t>Remove the requirement for one NID per MGS:</a:t>
            </a:r>
          </a:p>
          <a:p>
            <a:pPr lvl="1"/>
            <a:r>
              <a:rPr lang="en-US" dirty="0" smtClean="0"/>
              <a:t>Allow MGS services to be active/active distributed among servers with access to the configuration storage.</a:t>
            </a:r>
          </a:p>
          <a:p>
            <a:r>
              <a:rPr lang="en-US" dirty="0" smtClean="0"/>
              <a:t>Create an interface for the MGS to access configuration data directly from the automation layer.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MGS: More flexible configuration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5039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MGS: More flexible configuration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3851920" y="1916832"/>
            <a:ext cx="0" cy="453650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5" name="Picture 14" descr="share nid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4944"/>
            <a:ext cx="9144000" cy="378679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71600" y="2132856"/>
            <a:ext cx="182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 day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99992" y="2132856"/>
            <a:ext cx="3777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More flexible configuration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741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 course, there are some good reasons the MGS lives in the kernel:</a:t>
            </a:r>
          </a:p>
          <a:p>
            <a:pPr lvl="1"/>
            <a:r>
              <a:rPr lang="en-US" dirty="0" smtClean="0"/>
              <a:t>Share code with the rest of Lustre (which *does* have a good excuse to be in kernel space)</a:t>
            </a:r>
          </a:p>
          <a:p>
            <a:pPr lvl="1"/>
            <a:r>
              <a:rPr lang="en-US" dirty="0" smtClean="0"/>
              <a:t>Use KLNDs</a:t>
            </a:r>
          </a:p>
          <a:p>
            <a:r>
              <a:rPr lang="en-US" dirty="0" smtClean="0"/>
              <a:t>But what if we only put as much in kernel space as really needed to be there?</a:t>
            </a:r>
          </a:p>
          <a:p>
            <a:pPr lvl="1"/>
            <a:r>
              <a:rPr lang="en-US" dirty="0" smtClean="0"/>
              <a:t>A minimal pass-through MGS service in kernel space (something like an LNET proxy)</a:t>
            </a:r>
          </a:p>
          <a:p>
            <a:pPr lvl="1"/>
            <a:r>
              <a:rPr lang="en-US" dirty="0" smtClean="0"/>
              <a:t>Run the real logic to </a:t>
            </a:r>
            <a:r>
              <a:rPr lang="en-US" dirty="0" err="1" smtClean="0"/>
              <a:t>userspace</a:t>
            </a:r>
            <a:endParaRPr lang="en-US" dirty="0" smtClean="0"/>
          </a:p>
          <a:p>
            <a:pPr lvl="1"/>
            <a:r>
              <a:rPr lang="en-US" dirty="0" smtClean="0"/>
              <a:t>Pluggable backing stores: by default use a file store, or plug your automation layer straight into it.  Store interface would allow automation layer to receive notifications on configuration/state changes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MGS: Kernel </a:t>
            </a:r>
            <a:r>
              <a:rPr lang="en-US" dirty="0" smtClean="0"/>
              <a:t>vs. </a:t>
            </a:r>
            <a:r>
              <a:rPr lang="en-US" dirty="0" err="1" smtClean="0"/>
              <a:t>userspace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3772685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serspace MG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6552728" cy="9172648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Hypothetical </a:t>
            </a:r>
            <a:r>
              <a:rPr lang="en-US" dirty="0" err="1" smtClean="0"/>
              <a:t>userspace</a:t>
            </a:r>
            <a:r>
              <a:rPr lang="en-US" baseline="0" dirty="0" smtClean="0"/>
              <a:t> </a:t>
            </a:r>
            <a:r>
              <a:rPr lang="en-US" baseline="0" dirty="0" smtClean="0"/>
              <a:t>MGS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3922377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John Spray</a:t>
            </a:r>
          </a:p>
          <a:p>
            <a:pPr lvl="1"/>
            <a:r>
              <a:rPr lang="en-GB" dirty="0" smtClean="0"/>
              <a:t>Senior Software Engineer</a:t>
            </a:r>
          </a:p>
          <a:p>
            <a:pPr lvl="1"/>
            <a:r>
              <a:rPr lang="en-GB" dirty="0" smtClean="0"/>
              <a:t>Whamcloud, Inc.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Chroma is one of several management platforms being developed for Lustre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These platforms are quite different, but all share the same interface to the underlying filesystem.</a:t>
            </a:r>
          </a:p>
          <a:p>
            <a:r>
              <a:rPr lang="en-US" dirty="0" smtClean="0"/>
              <a:t>This presentation suggests some areas where the interface </a:t>
            </a:r>
            <a:r>
              <a:rPr lang="en-US" dirty="0" smtClean="0"/>
              <a:t>that Lustre provides might be improved.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 smtClean="0"/>
              <a:t>Lustre Automation Challenges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isn’t a criticism of the existing implementation, it’s </a:t>
            </a:r>
            <a:r>
              <a:rPr lang="en-US" dirty="0" smtClean="0"/>
              <a:t>about how requirements </a:t>
            </a:r>
            <a:r>
              <a:rPr lang="en-US" dirty="0"/>
              <a:t>from automation systems might lead to </a:t>
            </a:r>
            <a:r>
              <a:rPr lang="en-US" dirty="0" smtClean="0"/>
              <a:t>extensions and improvements.</a:t>
            </a:r>
            <a:endParaRPr lang="en-US" dirty="0"/>
          </a:p>
          <a:p>
            <a:r>
              <a:rPr lang="en-US" dirty="0" smtClean="0"/>
              <a:t>Items discussed here may be </a:t>
            </a:r>
            <a:r>
              <a:rPr lang="en-US" dirty="0" smtClean="0"/>
              <a:t>cleanliness/robustness rather </a:t>
            </a:r>
            <a:r>
              <a:rPr lang="en-US" dirty="0" smtClean="0"/>
              <a:t>than </a:t>
            </a:r>
            <a:r>
              <a:rPr lang="en-US" dirty="0" smtClean="0"/>
              <a:t>functionality.</a:t>
            </a:r>
          </a:p>
          <a:p>
            <a:r>
              <a:rPr lang="en-US" dirty="0" smtClean="0"/>
              <a:t>No degradation of the manual administration experience -</a:t>
            </a:r>
            <a:r>
              <a:rPr lang="en-US" dirty="0" smtClean="0"/>
              <a:t>- look for the best of both worlds.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 smtClean="0"/>
              <a:t>Lustre Automation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0907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 operations</a:t>
            </a:r>
            <a:endParaRPr lang="en-US" dirty="0" smtClean="0"/>
          </a:p>
          <a:p>
            <a:r>
              <a:rPr lang="en-US" dirty="0" smtClean="0"/>
              <a:t>Managing configuration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dirty="0" smtClean="0"/>
              <a:t>MGS in a managed environment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257056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no interface for learning the persistent configuration parameters from an MGS -- we have to use </a:t>
            </a:r>
            <a:r>
              <a:rPr lang="en-US" dirty="0" err="1"/>
              <a:t>debugfs</a:t>
            </a:r>
            <a:r>
              <a:rPr lang="en-US" dirty="0"/>
              <a:t> and </a:t>
            </a:r>
            <a:r>
              <a:rPr lang="en-US" dirty="0" err="1"/>
              <a:t>llog_reader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 smtClean="0"/>
              <a:t>filesystem/target</a:t>
            </a:r>
            <a:r>
              <a:rPr lang="en-US" baseline="0" dirty="0" smtClean="0"/>
              <a:t> names are non-unique, we have to resolve the MGS using NIDs: this would be a lot easier if the top level namespace (the MGS) has a UUID that was propagated.  It would also allow better interoperability as there would be a unique MGS-FS-Target name</a:t>
            </a:r>
            <a:r>
              <a:rPr lang="en-US" baseline="0" dirty="0" smtClean="0"/>
              <a:t>.</a:t>
            </a:r>
            <a:endParaRPr lang="en-US" baseline="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detection for monitoring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1776821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mkfs.lustre</a:t>
            </a:r>
            <a:r>
              <a:rPr lang="en-US" dirty="0" smtClean="0"/>
              <a:t> is not idempotent unless using the --reformat argument.</a:t>
            </a:r>
          </a:p>
          <a:p>
            <a:pPr lvl="1"/>
            <a:r>
              <a:rPr lang="en-US" baseline="0" dirty="0" smtClean="0"/>
              <a:t>A separate entry point for simply doing the formatted-ness check would make automation easier</a:t>
            </a:r>
          </a:p>
          <a:p>
            <a:pPr lvl="1"/>
            <a:r>
              <a:rPr lang="en-US" baseline="0" dirty="0" smtClean="0"/>
              <a:t>Or just don’t object to formatting something if it hasn’t been registered yet</a:t>
            </a:r>
          </a:p>
          <a:p>
            <a:r>
              <a:rPr lang="en-US" baseline="0" dirty="0" smtClean="0"/>
              <a:t>Target indices may</a:t>
            </a:r>
            <a:r>
              <a:rPr lang="en-US" dirty="0" smtClean="0"/>
              <a:t> be </a:t>
            </a:r>
            <a:r>
              <a:rPr lang="en-US" baseline="0" dirty="0" smtClean="0"/>
              <a:t>set</a:t>
            </a:r>
            <a:r>
              <a:rPr lang="en-US" dirty="0" smtClean="0"/>
              <a:t> at format time, but are validated at registration time</a:t>
            </a:r>
            <a:endParaRPr lang="en-US" baseline="0" dirty="0" smtClean="0"/>
          </a:p>
          <a:p>
            <a:pPr lvl="1"/>
            <a:r>
              <a:rPr lang="en-US" baseline="0" dirty="0" smtClean="0"/>
              <a:t>Ideally, we would talk to the MGS when creating a filesystem,</a:t>
            </a:r>
            <a:r>
              <a:rPr lang="en-US" dirty="0" smtClean="0"/>
              <a:t> ask it to assign target indices, and include those during formatting.</a:t>
            </a:r>
          </a:p>
          <a:p>
            <a:pPr lvl="1"/>
            <a:r>
              <a:rPr lang="en-US" baseline="0" dirty="0" smtClean="0"/>
              <a:t>As it is, we have to replicate the generating and checking of IDs</a:t>
            </a:r>
          </a:p>
          <a:p>
            <a:endParaRPr lang="en-US" baseline="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initialization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1487157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registration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pic>
        <p:nvPicPr>
          <p:cNvPr id="8" name="Picture 7" descr="registration_b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16"/>
            <a:ext cx="8776309" cy="448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805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Simplified registration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pic>
        <p:nvPicPr>
          <p:cNvPr id="6" name="Picture 5" descr="registration_go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72816"/>
            <a:ext cx="6985485" cy="447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639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Blocking calls to mount/</a:t>
            </a:r>
            <a:r>
              <a:rPr lang="en-US" dirty="0" err="1" smtClean="0"/>
              <a:t>mkfs</a:t>
            </a:r>
            <a:r>
              <a:rPr lang="en-US" dirty="0" smtClean="0"/>
              <a:t> </a:t>
            </a:r>
            <a:r>
              <a:rPr lang="en-US" baseline="0" dirty="0" smtClean="0"/>
              <a:t>make it inconvenient to give the user feedback:</a:t>
            </a:r>
          </a:p>
          <a:p>
            <a:pPr lvl="1"/>
            <a:r>
              <a:rPr lang="en-US" baseline="0" dirty="0" smtClean="0"/>
              <a:t>Simple things like cancelling an ongoing format become hard.</a:t>
            </a:r>
          </a:p>
          <a:p>
            <a:pPr lvl="1"/>
            <a:r>
              <a:rPr lang="en-US" baseline="0" dirty="0" smtClean="0"/>
              <a:t>Querying the status of an ongoing mount has to be done out of band.</a:t>
            </a:r>
          </a:p>
          <a:p>
            <a:r>
              <a:rPr lang="en-US" dirty="0" smtClean="0"/>
              <a:t>Linux processes aren’t ideally suited for tracking progress in an unreliable environment.</a:t>
            </a:r>
            <a:endParaRPr lang="en-US" dirty="0" smtClean="0"/>
          </a:p>
          <a:p>
            <a:r>
              <a:rPr lang="en-US" dirty="0" smtClean="0"/>
              <a:t>Ideally</a:t>
            </a:r>
            <a:r>
              <a:rPr lang="en-US" dirty="0" smtClean="0"/>
              <a:t>, operations could be started asynchronously from </a:t>
            </a:r>
            <a:r>
              <a:rPr lang="en-US" dirty="0" err="1" smtClean="0"/>
              <a:t>userspace</a:t>
            </a:r>
            <a:r>
              <a:rPr lang="en-US" dirty="0" smtClean="0"/>
              <a:t>, and then monitored/cancelled in a generic way.</a:t>
            </a:r>
          </a:p>
          <a:p>
            <a:r>
              <a:rPr lang="en-US" dirty="0" smtClean="0"/>
              <a:t>This interface might be overkill for starting and stopping targets, but could be interesting for future functionality too (start and monitor an OST evacuation?)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operations in general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CDA26-E212-4138-8AFB-34CBEAE48B25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Lustre Automation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160927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hamcloud Presentation Template-1">
  <a:themeElements>
    <a:clrScheme name="Whamcloud Colors">
      <a:dk1>
        <a:srgbClr val="000000"/>
      </a:dk1>
      <a:lt1>
        <a:srgbClr val="FFFFFF"/>
      </a:lt1>
      <a:dk2>
        <a:srgbClr val="4C4C4C"/>
      </a:dk2>
      <a:lt2>
        <a:srgbClr val="969696"/>
      </a:lt2>
      <a:accent1>
        <a:srgbClr val="009FE3"/>
      </a:accent1>
      <a:accent2>
        <a:srgbClr val="0F6FC6"/>
      </a:accent2>
      <a:accent3>
        <a:srgbClr val="10CF9B"/>
      </a:accent3>
      <a:accent4>
        <a:srgbClr val="7CCA62"/>
      </a:accent4>
      <a:accent5>
        <a:srgbClr val="FFC000"/>
      </a:accent5>
      <a:accent6>
        <a:srgbClr val="C00000"/>
      </a:accent6>
      <a:hlink>
        <a:srgbClr val="0075CC"/>
      </a:hlink>
      <a:folHlink>
        <a:srgbClr val="A82886"/>
      </a:folHlink>
    </a:clrScheme>
    <a:fontScheme name="Verdana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Whamcloud Presentation Template-1.potx</Template>
  <TotalTime>0</TotalTime>
  <Words>949</Words>
  <Application>Microsoft Macintosh PowerPoint</Application>
  <PresentationFormat>On-screen Show (4:3)</PresentationFormat>
  <Paragraphs>111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Whamcloud Presentation Template-1</vt:lpstr>
      <vt:lpstr>Lustre Automation Challenges</vt:lpstr>
      <vt:lpstr>Introduction</vt:lpstr>
      <vt:lpstr>Caveats</vt:lpstr>
      <vt:lpstr>Topics</vt:lpstr>
      <vt:lpstr>Target detection for monitoring</vt:lpstr>
      <vt:lpstr>Target initialization</vt:lpstr>
      <vt:lpstr>Current registration</vt:lpstr>
      <vt:lpstr>Simplified registration</vt:lpstr>
      <vt:lpstr>Target operations in general</vt:lpstr>
      <vt:lpstr>Managing tunables</vt:lpstr>
      <vt:lpstr>PowerPoint Presentation</vt:lpstr>
      <vt:lpstr>PowerPoint Presentation</vt:lpstr>
      <vt:lpstr>Improving tunables</vt:lpstr>
      <vt:lpstr>The role of the MGS</vt:lpstr>
      <vt:lpstr>MGS: More flexible configuration</vt:lpstr>
      <vt:lpstr>MGS: More flexible configuration</vt:lpstr>
      <vt:lpstr>MGS: Kernel vs. userspace</vt:lpstr>
      <vt:lpstr>Hypothetical userspace MGS</vt:lpstr>
      <vt:lpstr>Thank You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2010-09-03T14:32:10Z</dcterms:created>
  <dcterms:modified xsi:type="dcterms:W3CDTF">2012-04-25T13:35:15Z</dcterms:modified>
</cp:coreProperties>
</file>