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70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6E70"/>
    <a:srgbClr val="A9C9FF"/>
    <a:srgbClr val="F3F3F3"/>
    <a:srgbClr val="F8F3D2"/>
    <a:srgbClr val="7D11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4091" autoAdjust="0"/>
    <p:restoredTop sz="90929"/>
  </p:normalViewPr>
  <p:slideViewPr>
    <p:cSldViewPr>
      <p:cViewPr>
        <p:scale>
          <a:sx n="100" d="100"/>
          <a:sy n="100" d="100"/>
        </p:scale>
        <p:origin x="-1824" y="-4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E4BF7-97BB-DE48-BB60-1FFF17D3107F}" type="datetimeFigureOut">
              <a:rPr lang="en-US" smtClean="0"/>
              <a:t>4/19/12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75496-25FD-3344-AB80-7AA4C8A59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68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fld id="{DEE0E46E-A03F-5347-AF2A-B5C7BF1409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446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174B2C-D377-FB44-8DC8-C57523394DC5}" type="slidenum">
              <a:rPr lang="en-US"/>
              <a:pPr/>
              <a:t>1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6A4973-1842-414F-8172-99B75616C4E0}" type="slidenum">
              <a:rPr lang="en-US"/>
              <a:pPr/>
              <a:t>2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4" name="Rectangle 52"/>
          <p:cNvSpPr>
            <a:spLocks noChangeArrowheads="1"/>
          </p:cNvSpPr>
          <p:nvPr/>
        </p:nvSpPr>
        <p:spPr bwMode="auto">
          <a:xfrm>
            <a:off x="0" y="0"/>
            <a:ext cx="9144000" cy="4648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763713"/>
            <a:ext cx="8226425" cy="5080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014413"/>
            <a:ext cx="8226425" cy="776287"/>
          </a:xfrm>
        </p:spPr>
        <p:txBody>
          <a:bodyPr/>
          <a:lstStyle>
            <a:lvl1pPr algn="ctr">
              <a:defRPr sz="4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96" name="Line 24"/>
          <p:cNvSpPr>
            <a:spLocks noChangeShapeType="1"/>
          </p:cNvSpPr>
          <p:nvPr/>
        </p:nvSpPr>
        <p:spPr bwMode="auto">
          <a:xfrm>
            <a:off x="2106613" y="2551113"/>
            <a:ext cx="49037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auto">
          <a:xfrm>
            <a:off x="0" y="4648200"/>
            <a:ext cx="914400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April 24, 2012</a:t>
            </a:r>
            <a:endParaRPr lang="en-US" sz="1400" i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100 Gbps Wide Area Lustre</a:t>
            </a:r>
            <a:endParaRPr lang="en-US" sz="1400" i="1"/>
          </a:p>
        </p:txBody>
      </p:sp>
    </p:spTree>
    <p:extLst>
      <p:ext uri="{BB962C8B-B14F-4D97-AF65-F5344CB8AC3E}">
        <p14:creationId xmlns:p14="http://schemas.microsoft.com/office/powerpoint/2010/main" val="3535749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811213"/>
            <a:ext cx="1778000" cy="508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811213"/>
            <a:ext cx="5181600" cy="508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April 24, 2012</a:t>
            </a:r>
            <a:endParaRPr lang="en-US" sz="1400" i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100 Gbps Wide Area Lustre</a:t>
            </a:r>
            <a:endParaRPr lang="en-US" sz="1400" i="1"/>
          </a:p>
        </p:txBody>
      </p:sp>
    </p:spTree>
    <p:extLst>
      <p:ext uri="{BB962C8B-B14F-4D97-AF65-F5344CB8AC3E}">
        <p14:creationId xmlns:p14="http://schemas.microsoft.com/office/powerpoint/2010/main" val="304299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April 24, 2012</a:t>
            </a:r>
            <a:endParaRPr lang="en-US" sz="1400" i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100 Gbps Wide Area Lustre</a:t>
            </a:r>
            <a:endParaRPr lang="en-US" sz="14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8E39-E215-814D-AFDE-271B8738773B}" type="slidenum">
              <a:rPr lang="en-US" smtClean="0"/>
              <a:pPr/>
              <a:t>‹#›</a:t>
            </a:fld>
            <a:r>
              <a:rPr lang="en-US" dirty="0" smtClean="0"/>
              <a:t> of 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061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April 24, 2012</a:t>
            </a:r>
            <a:endParaRPr lang="en-US" sz="1400" i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100 Gbps Wide Area Lustre</a:t>
            </a:r>
            <a:endParaRPr lang="en-US" sz="1400" i="1"/>
          </a:p>
        </p:txBody>
      </p:sp>
    </p:spTree>
    <p:extLst>
      <p:ext uri="{BB962C8B-B14F-4D97-AF65-F5344CB8AC3E}">
        <p14:creationId xmlns:p14="http://schemas.microsoft.com/office/powerpoint/2010/main" val="1694543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5588" y="1852613"/>
            <a:ext cx="3478212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852613"/>
            <a:ext cx="3479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April 24, 2012</a:t>
            </a:r>
            <a:endParaRPr lang="en-US" sz="1400" i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100 Gbps Wide Area Lustre</a:t>
            </a:r>
            <a:endParaRPr lang="en-US" sz="1400" i="1"/>
          </a:p>
        </p:txBody>
      </p:sp>
    </p:spTree>
    <p:extLst>
      <p:ext uri="{BB962C8B-B14F-4D97-AF65-F5344CB8AC3E}">
        <p14:creationId xmlns:p14="http://schemas.microsoft.com/office/powerpoint/2010/main" val="42355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April 24, 2012</a:t>
            </a:r>
            <a:endParaRPr lang="en-US" sz="1400" i="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100 Gbps Wide Area Lustre</a:t>
            </a:r>
            <a:endParaRPr lang="en-US" sz="1400" i="1"/>
          </a:p>
        </p:txBody>
      </p:sp>
    </p:spTree>
    <p:extLst>
      <p:ext uri="{BB962C8B-B14F-4D97-AF65-F5344CB8AC3E}">
        <p14:creationId xmlns:p14="http://schemas.microsoft.com/office/powerpoint/2010/main" val="817202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April 24, 2012</a:t>
            </a:r>
            <a:endParaRPr lang="en-US" sz="1400" i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100 Gbps Wide Area Lustre</a:t>
            </a:r>
            <a:endParaRPr lang="en-US" sz="1400" i="1"/>
          </a:p>
        </p:txBody>
      </p:sp>
    </p:spTree>
    <p:extLst>
      <p:ext uri="{BB962C8B-B14F-4D97-AF65-F5344CB8AC3E}">
        <p14:creationId xmlns:p14="http://schemas.microsoft.com/office/powerpoint/2010/main" val="2110730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April 24, 2012</a:t>
            </a:r>
            <a:endParaRPr lang="en-US" sz="1400" i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100 Gbps Wide Area Lustre</a:t>
            </a:r>
            <a:endParaRPr lang="en-US" sz="1400" i="1"/>
          </a:p>
        </p:txBody>
      </p:sp>
    </p:spTree>
    <p:extLst>
      <p:ext uri="{BB962C8B-B14F-4D97-AF65-F5344CB8AC3E}">
        <p14:creationId xmlns:p14="http://schemas.microsoft.com/office/powerpoint/2010/main" val="1478313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April 24, 2012</a:t>
            </a:r>
            <a:endParaRPr lang="en-US" sz="1400" i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100 Gbps Wide Area Lustre</a:t>
            </a:r>
            <a:endParaRPr lang="en-US" sz="1400" i="1"/>
          </a:p>
        </p:txBody>
      </p:sp>
    </p:spTree>
    <p:extLst>
      <p:ext uri="{BB962C8B-B14F-4D97-AF65-F5344CB8AC3E}">
        <p14:creationId xmlns:p14="http://schemas.microsoft.com/office/powerpoint/2010/main" val="18489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April 24, 2012</a:t>
            </a:r>
            <a:endParaRPr lang="en-US" sz="1400" i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100 Gbps Wide Area Lustre</a:t>
            </a:r>
            <a:endParaRPr lang="en-US" sz="1400" i="1"/>
          </a:p>
        </p:txBody>
      </p:sp>
    </p:spTree>
    <p:extLst>
      <p:ext uri="{BB962C8B-B14F-4D97-AF65-F5344CB8AC3E}">
        <p14:creationId xmlns:p14="http://schemas.microsoft.com/office/powerpoint/2010/main" val="584317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Rectangle 39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811213"/>
            <a:ext cx="71104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5588" y="1852613"/>
            <a:ext cx="711041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</a:t>
            </a:r>
            <a:r>
              <a:rPr lang="en-US" dirty="0" smtClean="0"/>
              <a:t>styles</a:t>
            </a:r>
          </a:p>
          <a:p>
            <a:pPr lvl="1"/>
            <a:r>
              <a:rPr lang="en-US" dirty="0" smtClean="0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15200" y="152400"/>
            <a:ext cx="160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r>
              <a:rPr lang="en-US" smtClean="0"/>
              <a:t>April 24, 2012</a:t>
            </a:r>
            <a:endParaRPr lang="en-US" sz="1400" i="1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152400"/>
            <a:ext cx="495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r>
              <a:rPr lang="en-US" smtClean="0"/>
              <a:t>100 Gbps Wide Area Lustre</a:t>
            </a:r>
            <a:endParaRPr lang="en-US" sz="1400" i="1" dirty="0"/>
          </a:p>
        </p:txBody>
      </p:sp>
      <p:sp>
        <p:nvSpPr>
          <p:cNvPr id="1060" name="Line 36"/>
          <p:cNvSpPr>
            <a:spLocks noChangeShapeType="1"/>
          </p:cNvSpPr>
          <p:nvPr/>
        </p:nvSpPr>
        <p:spPr bwMode="auto">
          <a:xfrm>
            <a:off x="0" y="442913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1" name="Line 37"/>
          <p:cNvSpPr>
            <a:spLocks noChangeShapeType="1"/>
          </p:cNvSpPr>
          <p:nvPr/>
        </p:nvSpPr>
        <p:spPr bwMode="auto">
          <a:xfrm>
            <a:off x="0" y="6156325"/>
            <a:ext cx="914400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64" name="Picture 40" descr="iu_h_wh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220980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8580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A1C8E39-E215-814D-AFDE-271B8738773B}" type="slidenum">
              <a:rPr lang="en-US" smtClean="0"/>
              <a:pPr/>
              <a:t>‹#›</a:t>
            </a:fld>
            <a:r>
              <a:rPr lang="en-US" dirty="0" smtClean="0"/>
              <a:t> of 13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9300" indent="-292100" algn="l" rtl="0" fontAlgn="base">
        <a:spcBef>
          <a:spcPct val="20000"/>
        </a:spcBef>
        <a:spcAft>
          <a:spcPct val="0"/>
        </a:spcAft>
        <a:buFont typeface="Arial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emf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8788" y="1930400"/>
            <a:ext cx="8226425" cy="508000"/>
          </a:xfrm>
        </p:spPr>
        <p:txBody>
          <a:bodyPr/>
          <a:lstStyle/>
          <a:p>
            <a:r>
              <a:rPr lang="en-US" i="1" dirty="0" smtClean="0"/>
              <a:t>Experiences from the </a:t>
            </a:r>
            <a:r>
              <a:rPr lang="en-US" i="1" dirty="0" err="1" smtClean="0"/>
              <a:t>SCinet</a:t>
            </a:r>
            <a:r>
              <a:rPr lang="en-US" i="1" dirty="0" smtClean="0"/>
              <a:t> Research Sandbox</a:t>
            </a:r>
            <a:endParaRPr lang="en-US" i="1" dirty="0"/>
          </a:p>
        </p:txBody>
      </p:sp>
      <p:sp>
        <p:nvSpPr>
          <p:cNvPr id="2055" name="Text Box 7"/>
          <p:cNvSpPr txBox="1">
            <a:spLocks noGrp="1" noChangeArrowheads="1"/>
          </p:cNvSpPr>
          <p:nvPr>
            <p:ph type="ctrTitle"/>
          </p:nvPr>
        </p:nvSpPr>
        <p:spPr>
          <a:xfrm>
            <a:off x="381001" y="838200"/>
            <a:ext cx="8382000" cy="776287"/>
          </a:xfrm>
          <a:noFill/>
          <a:ln/>
        </p:spPr>
        <p:txBody>
          <a:bodyPr/>
          <a:lstStyle/>
          <a:p>
            <a:pPr eaLnBrk="0" hangingPunct="0"/>
            <a:r>
              <a:rPr lang="en-US" dirty="0"/>
              <a:t>How to Tune Your Wide Area File System for a 100 </a:t>
            </a:r>
            <a:r>
              <a:rPr lang="en-US" dirty="0" err="1"/>
              <a:t>Gbps</a:t>
            </a:r>
            <a:r>
              <a:rPr lang="en-US" dirty="0"/>
              <a:t> Network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455613" y="2819400"/>
            <a:ext cx="8226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800" i="0" dirty="0" smtClean="0">
                <a:solidFill>
                  <a:schemeClr val="bg1"/>
                </a:solidFill>
              </a:rPr>
              <a:t>Scott Michael</a:t>
            </a:r>
          </a:p>
          <a:p>
            <a:pPr algn="ctr"/>
            <a:r>
              <a:rPr lang="en-US" sz="1800" i="0" dirty="0" smtClean="0">
                <a:solidFill>
                  <a:schemeClr val="bg1"/>
                </a:solidFill>
              </a:rPr>
              <a:t>LUG2012</a:t>
            </a:r>
            <a:endParaRPr lang="en-US" i="0" dirty="0"/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457200" y="3200400"/>
            <a:ext cx="8226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April 24,2012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3" name="Picture 2" descr="RT_IU-UITS-PTI.V.CMYK.ep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4724400"/>
            <a:ext cx="4419600" cy="224092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RPCs Are Needed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high latency links </a:t>
            </a:r>
            <a:r>
              <a:rPr lang="en-US" b="1" dirty="0" err="1" smtClean="0">
                <a:latin typeface="Courier"/>
                <a:cs typeface="Courier"/>
              </a:rPr>
              <a:t>max_rpcs_in_flight</a:t>
            </a:r>
            <a:r>
              <a:rPr lang="en-US" dirty="0" smtClean="0"/>
              <a:t> has to be increased from the default of 8</a:t>
            </a:r>
          </a:p>
          <a:p>
            <a:r>
              <a:rPr lang="en-US" dirty="0" smtClean="0"/>
              <a:t>One can show the max throughput for a given connection is: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 to maximize a given link…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24, 2012</a:t>
            </a:r>
            <a:endParaRPr lang="en-US" sz="1400" i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100 Gbps Wide Area Lustre</a:t>
            </a:r>
            <a:endParaRPr lang="en-US" sz="14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8E39-E215-814D-AFDE-271B8738773B}" type="slidenum">
              <a:rPr lang="en-US" smtClean="0"/>
              <a:pPr/>
              <a:t>10</a:t>
            </a:fld>
            <a:r>
              <a:rPr lang="en-US" dirty="0" smtClean="0"/>
              <a:t> of </a:t>
            </a:r>
            <a:r>
              <a:rPr lang="en-US" dirty="0" smtClean="0"/>
              <a:t>14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93202"/>
              </p:ext>
            </p:extLst>
          </p:nvPr>
        </p:nvGraphicFramePr>
        <p:xfrm>
          <a:off x="2182761" y="4191000"/>
          <a:ext cx="4778479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3" imgW="2057400" imgH="393700" progId="Equation.3">
                  <p:embed/>
                </p:oleObj>
              </mc:Choice>
              <mc:Fallback>
                <p:oleObj name="Equation" r:id="rId3" imgW="2057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82761" y="4191000"/>
                        <a:ext cx="4778479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871157"/>
              </p:ext>
            </p:extLst>
          </p:nvPr>
        </p:nvGraphicFramePr>
        <p:xfrm>
          <a:off x="2743200" y="4114800"/>
          <a:ext cx="3657600" cy="1231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5" imgW="1244600" imgH="419100" progId="Equation.3">
                  <p:embed/>
                </p:oleObj>
              </mc:Choice>
              <mc:Fallback>
                <p:oleObj name="Equation" r:id="rId5" imgW="12446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43200" y="4114800"/>
                        <a:ext cx="3657600" cy="1231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4649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Learned About </a:t>
            </a:r>
            <a:r>
              <a:rPr lang="en-US" dirty="0" smtClean="0">
                <a:latin typeface="Courier"/>
                <a:cs typeface="Courier"/>
              </a:rPr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LNET testing for a single client/server showed we were unable to achieve theoretical throughput</a:t>
            </a:r>
          </a:p>
          <a:p>
            <a:r>
              <a:rPr lang="en-US" dirty="0" smtClean="0"/>
              <a:t>Throughput leveled off past RPCs of 8</a:t>
            </a:r>
          </a:p>
          <a:p>
            <a:r>
              <a:rPr lang="en-US" dirty="0" smtClean="0"/>
              <a:t>This was due to the default settings of </a:t>
            </a:r>
            <a:r>
              <a:rPr lang="en-US" b="1" dirty="0" smtClean="0">
                <a:latin typeface="Courier"/>
                <a:cs typeface="Courier"/>
              </a:rPr>
              <a:t>credits</a:t>
            </a:r>
            <a:r>
              <a:rPr lang="en-US" dirty="0" smtClean="0">
                <a:cs typeface="Courier"/>
              </a:rPr>
              <a:t> and </a:t>
            </a:r>
            <a:r>
              <a:rPr lang="en-US" b="1" dirty="0" err="1" smtClean="0">
                <a:latin typeface="Courier"/>
                <a:cs typeface="Courier"/>
              </a:rPr>
              <a:t>peer_credits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24, 2012</a:t>
            </a:r>
            <a:endParaRPr lang="en-US" sz="1400" i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100 Gbps Wide Area Lustre</a:t>
            </a:r>
            <a:endParaRPr lang="en-US" sz="14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8E39-E215-814D-AFDE-271B8738773B}" type="slidenum">
              <a:rPr lang="en-US" smtClean="0"/>
              <a:pPr/>
              <a:t>11</a:t>
            </a:fld>
            <a:r>
              <a:rPr lang="en-US" dirty="0" smtClean="0"/>
              <a:t> of </a:t>
            </a:r>
            <a:r>
              <a:rPr lang="en-US" dirty="0" smtClean="0"/>
              <a:t>14</a:t>
            </a:r>
            <a:endParaRPr lang="en-US" dirty="0"/>
          </a:p>
        </p:txBody>
      </p:sp>
      <p:pic>
        <p:nvPicPr>
          <p:cNvPr id="7" name="Picture 6" descr="ss_plo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334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73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Learned About </a:t>
            </a:r>
            <a:r>
              <a:rPr lang="en-US" dirty="0" smtClean="0">
                <a:latin typeface="Courier"/>
                <a:cs typeface="Courier"/>
              </a:rPr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client/server LNET performance was 1092 MB/s − 89% efficiency</a:t>
            </a:r>
          </a:p>
          <a:p>
            <a:r>
              <a:rPr lang="en-US" dirty="0" smtClean="0"/>
              <a:t>We saw somewhat improved performance with the entire system and increased </a:t>
            </a:r>
            <a:r>
              <a:rPr lang="en-US" b="1" dirty="0" smtClean="0">
                <a:latin typeface="Courier"/>
                <a:cs typeface="Courier"/>
              </a:rPr>
              <a:t>credits</a:t>
            </a:r>
            <a:r>
              <a:rPr lang="en-US" dirty="0" smtClean="0">
                <a:cs typeface="Courier"/>
              </a:rPr>
              <a:t>, but less than expected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24, 2012</a:t>
            </a:r>
            <a:endParaRPr lang="en-US" sz="1400" i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100 Gbps Wide Area Lustre</a:t>
            </a:r>
            <a:endParaRPr lang="en-US" sz="14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8E39-E215-814D-AFDE-271B8738773B}" type="slidenum">
              <a:rPr lang="en-US" smtClean="0"/>
              <a:pPr/>
              <a:t>12</a:t>
            </a:fld>
            <a:r>
              <a:rPr lang="en-US" dirty="0" smtClean="0"/>
              <a:t> of </a:t>
            </a:r>
            <a:r>
              <a:rPr lang="en-US" dirty="0" smtClean="0"/>
              <a:t>14</a:t>
            </a:r>
            <a:endParaRPr lang="en-US" dirty="0"/>
          </a:p>
        </p:txBody>
      </p:sp>
      <p:pic>
        <p:nvPicPr>
          <p:cNvPr id="7" name="Picture 6" descr="all_pc_theory_plo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334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88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52612"/>
            <a:ext cx="7340600" cy="416718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Cross-country 100 </a:t>
            </a:r>
            <a:r>
              <a:rPr lang="en-US" dirty="0" err="1" smtClean="0"/>
              <a:t>Gbit</a:t>
            </a:r>
            <a:r>
              <a:rPr lang="en-US" dirty="0" smtClean="0"/>
              <a:t> networks are here or coming soon</a:t>
            </a:r>
          </a:p>
          <a:p>
            <a:r>
              <a:rPr lang="en-US" dirty="0" smtClean="0"/>
              <a:t>Lustre-WAN is a useful tool for empowering geographically distributed scientific workflows</a:t>
            </a:r>
          </a:p>
          <a:p>
            <a:r>
              <a:rPr lang="en-US" dirty="0" smtClean="0"/>
              <a:t>Centers that deploy Lustre-WAN systems should </a:t>
            </a:r>
            <a:r>
              <a:rPr lang="en-US" dirty="0" smtClean="0"/>
              <a:t>consider the impact </a:t>
            </a:r>
            <a:r>
              <a:rPr lang="en-US" dirty="0" smtClean="0"/>
              <a:t>of </a:t>
            </a:r>
            <a:r>
              <a:rPr lang="en-US" dirty="0" smtClean="0"/>
              <a:t>RPCs and </a:t>
            </a:r>
            <a:r>
              <a:rPr lang="en-US" b="1" dirty="0" smtClean="0">
                <a:latin typeface="Courier"/>
                <a:cs typeface="Courier"/>
              </a:rPr>
              <a:t>credits</a:t>
            </a:r>
          </a:p>
          <a:p>
            <a:r>
              <a:rPr lang="en-US" dirty="0" smtClean="0">
                <a:cs typeface="Courier"/>
              </a:rPr>
              <a:t>M</a:t>
            </a:r>
            <a:r>
              <a:rPr lang="en-US" dirty="0" smtClean="0">
                <a:cs typeface="Courier"/>
              </a:rPr>
              <a:t>ultiple </a:t>
            </a:r>
            <a:r>
              <a:rPr lang="en-US" dirty="0" smtClean="0">
                <a:cs typeface="Courier"/>
              </a:rPr>
              <a:t>wide </a:t>
            </a:r>
            <a:r>
              <a:rPr lang="en-US" dirty="0" smtClean="0">
                <a:cs typeface="Courier"/>
              </a:rPr>
              <a:t>area/local </a:t>
            </a:r>
            <a:r>
              <a:rPr lang="en-US" dirty="0" smtClean="0">
                <a:cs typeface="Courier"/>
              </a:rPr>
              <a:t>client </a:t>
            </a:r>
            <a:r>
              <a:rPr lang="en-US" dirty="0" smtClean="0">
                <a:cs typeface="Courier"/>
              </a:rPr>
              <a:t>endpoints require some planning </a:t>
            </a:r>
            <a:r>
              <a:rPr lang="en-US" dirty="0" smtClean="0">
                <a:cs typeface="Courier"/>
              </a:rPr>
              <a:t>when setting </a:t>
            </a:r>
            <a:r>
              <a:rPr lang="en-US" dirty="0" err="1" smtClean="0">
                <a:cs typeface="Courier"/>
              </a:rPr>
              <a:t>tunables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24, 2012</a:t>
            </a:r>
            <a:endParaRPr lang="en-US" sz="1400" i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100 Gbps Wide Area Lustre</a:t>
            </a:r>
            <a:endParaRPr lang="en-US" sz="14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8E39-E215-814D-AFDE-271B8738773B}" type="slidenum">
              <a:rPr lang="en-US" smtClean="0"/>
              <a:pPr/>
              <a:t>13</a:t>
            </a:fld>
            <a:r>
              <a:rPr lang="en-US" dirty="0" smtClean="0"/>
              <a:t> of </a:t>
            </a:r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79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811213"/>
            <a:ext cx="7110413" cy="1143000"/>
          </a:xfrm>
        </p:spPr>
        <p:txBody>
          <a:bodyPr/>
          <a:lstStyle/>
          <a:p>
            <a:r>
              <a:rPr lang="en-US" dirty="0" smtClean="0"/>
              <a:t>Thank You for Your Attention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52613"/>
            <a:ext cx="3657600" cy="40386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/>
              <a:t>Questions?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Scott Michael</a:t>
            </a:r>
          </a:p>
          <a:p>
            <a:pPr marL="0" indent="0">
              <a:buNone/>
            </a:pPr>
            <a:r>
              <a:rPr lang="en-US" dirty="0" smtClean="0"/>
              <a:t>Indiana University</a:t>
            </a:r>
          </a:p>
          <a:p>
            <a:pPr marL="0" indent="0">
              <a:buNone/>
            </a:pPr>
            <a:r>
              <a:rPr lang="en-US" dirty="0" err="1" smtClean="0"/>
              <a:t>scamicha@iu.edu</a:t>
            </a:r>
            <a:endParaRPr lang="en-US" dirty="0"/>
          </a:p>
          <a:p>
            <a:pPr marL="0" indent="0">
              <a:buNone/>
            </a:pPr>
            <a:endParaRPr lang="en-US" sz="3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24, 2012</a:t>
            </a:r>
            <a:endParaRPr lang="en-US" sz="1400" i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100 Gbps Wide Area Lustre</a:t>
            </a:r>
            <a:endParaRPr lang="en-US" sz="14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8E39-E215-814D-AFDE-271B8738773B}" type="slidenum">
              <a:rPr lang="en-US" smtClean="0"/>
              <a:pPr/>
              <a:t>14</a:t>
            </a:fld>
            <a:r>
              <a:rPr lang="en-US" dirty="0" smtClean="0"/>
              <a:t> </a:t>
            </a:r>
            <a:r>
              <a:rPr lang="en-US" smtClean="0"/>
              <a:t>of </a:t>
            </a:r>
            <a:r>
              <a:rPr lang="en-US" smtClean="0"/>
              <a:t>14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91000" y="1905000"/>
            <a:ext cx="4876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0" dirty="0" smtClean="0">
                <a:latin typeface="+mn-lt"/>
              </a:rPr>
              <a:t>Look for the LNET paper at DIDC2012 in conjunction with HPDC</a:t>
            </a:r>
          </a:p>
          <a:p>
            <a:endParaRPr lang="en-US" i="0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A Study of Lustre Networking Over a 100 Gigabit Wide Area Network with 50 milliseconds of Latency</a:t>
            </a:r>
            <a:r>
              <a:rPr lang="en-US" i="0" dirty="0" smtClean="0">
                <a:latin typeface="+mn-lt"/>
              </a:rPr>
              <a:t>, DIDC ‘12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4509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24, 2012</a:t>
            </a:r>
            <a:endParaRPr lang="en-US" sz="1400" i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100 Gbps Wide Area Lustre</a:t>
            </a:r>
            <a:endParaRPr lang="en-US" sz="1400" i="1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Roadmap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Background: </a:t>
            </a:r>
            <a:r>
              <a:rPr lang="en-US" dirty="0" smtClean="0"/>
              <a:t>IU’s Lustre</a:t>
            </a:r>
            <a:r>
              <a:rPr lang="en-US" dirty="0" smtClean="0"/>
              <a:t>-WAN </a:t>
            </a:r>
            <a:r>
              <a:rPr lang="en-US" dirty="0" smtClean="0"/>
              <a:t>efforts to </a:t>
            </a:r>
            <a:r>
              <a:rPr lang="en-US" dirty="0" smtClean="0"/>
              <a:t>date</a:t>
            </a:r>
            <a:endParaRPr lang="en-US" dirty="0"/>
          </a:p>
          <a:p>
            <a:r>
              <a:rPr lang="en-US" dirty="0" smtClean="0"/>
              <a:t>Lustre-WAN at 100 </a:t>
            </a:r>
            <a:r>
              <a:rPr lang="en-US" dirty="0" err="1" smtClean="0"/>
              <a:t>Gbps</a:t>
            </a:r>
            <a:r>
              <a:rPr lang="en-US" dirty="0" smtClean="0"/>
              <a:t>: SC11 </a:t>
            </a:r>
            <a:r>
              <a:rPr lang="en-US" dirty="0" err="1" smtClean="0"/>
              <a:t>SCinet</a:t>
            </a:r>
            <a:r>
              <a:rPr lang="en-US" dirty="0" smtClean="0"/>
              <a:t> Research Sandbox entry</a:t>
            </a:r>
            <a:endParaRPr lang="en-US" dirty="0"/>
          </a:p>
          <a:p>
            <a:r>
              <a:rPr lang="en-US" dirty="0" smtClean="0"/>
              <a:t>LNET measurements: Important </a:t>
            </a:r>
            <a:r>
              <a:rPr lang="en-US" dirty="0" err="1" smtClean="0"/>
              <a:t>tunables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8E39-E215-814D-AFDE-271B8738773B}" type="slidenum">
              <a:rPr lang="en-US" smtClean="0"/>
              <a:pPr/>
              <a:t>2</a:t>
            </a:fld>
            <a:r>
              <a:rPr lang="en-US" dirty="0" smtClean="0"/>
              <a:t> of </a:t>
            </a:r>
            <a:r>
              <a:rPr lang="en-US" dirty="0" smtClean="0"/>
              <a:t>14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85800"/>
            <a:ext cx="7110413" cy="1143000"/>
          </a:xfrm>
        </p:spPr>
        <p:txBody>
          <a:bodyPr/>
          <a:lstStyle/>
          <a:p>
            <a:r>
              <a:rPr lang="en-US" dirty="0" smtClean="0"/>
              <a:t>Wide Area Lustre in Production at IU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24, 2012</a:t>
            </a:r>
            <a:endParaRPr lang="en-US" sz="1400" i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100 Gbps Wide Area Lustre</a:t>
            </a:r>
            <a:endParaRPr lang="en-US" sz="1400" i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8E39-E215-814D-AFDE-271B8738773B}" type="slidenum">
              <a:rPr lang="en-US" smtClean="0"/>
              <a:pPr/>
              <a:t>3</a:t>
            </a:fld>
            <a:r>
              <a:rPr lang="en-US" dirty="0" smtClean="0"/>
              <a:t> of </a:t>
            </a:r>
            <a:r>
              <a:rPr lang="en-US" dirty="0" smtClean="0"/>
              <a:t>14</a:t>
            </a:r>
            <a:endParaRPr lang="en-US" dirty="0"/>
          </a:p>
        </p:txBody>
      </p:sp>
      <p:pic>
        <p:nvPicPr>
          <p:cNvPr id="10" name="Content Placeholder 7" descr="research.single.v1.eps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414" r="-9414"/>
          <a:stretch>
            <a:fillRect/>
          </a:stretch>
        </p:blipFill>
        <p:spPr>
          <a:xfrm>
            <a:off x="865252" y="1752600"/>
            <a:ext cx="7413496" cy="4210747"/>
          </a:xfrm>
        </p:spPr>
      </p:pic>
    </p:spTree>
    <p:extLst>
      <p:ext uri="{BB962C8B-B14F-4D97-AF65-F5344CB8AC3E}">
        <p14:creationId xmlns:p14="http://schemas.microsoft.com/office/powerpoint/2010/main" val="521028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Lustre-WAN at IU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We have had and currently have several remote client production mounts with a range of bandwidths and latencies</a:t>
            </a:r>
          </a:p>
          <a:p>
            <a:pPr lvl="1"/>
            <a:r>
              <a:rPr lang="en-US" dirty="0" smtClean="0"/>
              <a:t>Clients connected at 1 </a:t>
            </a:r>
            <a:r>
              <a:rPr lang="en-US" dirty="0" err="1" smtClean="0"/>
              <a:t>Gbit</a:t>
            </a:r>
            <a:r>
              <a:rPr lang="en-US" dirty="0" smtClean="0"/>
              <a:t> and 10 </a:t>
            </a:r>
            <a:r>
              <a:rPr lang="en-US" dirty="0" err="1" smtClean="0"/>
              <a:t>Gbit</a:t>
            </a:r>
            <a:endParaRPr lang="en-US" dirty="0" smtClean="0"/>
          </a:p>
          <a:p>
            <a:pPr lvl="1"/>
            <a:r>
              <a:rPr lang="en-US" dirty="0" smtClean="0"/>
              <a:t>Clients connected across various regional, national, and international networks</a:t>
            </a:r>
          </a:p>
          <a:p>
            <a:pPr lvl="1"/>
            <a:r>
              <a:rPr lang="en-US" dirty="0" smtClean="0"/>
              <a:t>Latencies ranging from a few milliseconds to 120 milliseconds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24, 2012</a:t>
            </a:r>
            <a:endParaRPr lang="en-US" sz="1400" i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100 Gbps Wide Area Lustre</a:t>
            </a:r>
            <a:endParaRPr lang="en-US" sz="14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8E39-E215-814D-AFDE-271B8738773B}" type="slidenum">
              <a:rPr lang="en-US" smtClean="0"/>
              <a:pPr/>
              <a:t>4</a:t>
            </a:fld>
            <a:r>
              <a:rPr lang="en-US" dirty="0" smtClean="0"/>
              <a:t> of </a:t>
            </a:r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36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110413" cy="1143000"/>
          </a:xfrm>
        </p:spPr>
        <p:txBody>
          <a:bodyPr/>
          <a:lstStyle/>
          <a:p>
            <a:r>
              <a:rPr lang="en-US" dirty="0" smtClean="0"/>
              <a:t>100 </a:t>
            </a:r>
            <a:r>
              <a:rPr lang="en-US" dirty="0" err="1" smtClean="0"/>
              <a:t>Gbits</a:t>
            </a:r>
            <a:r>
              <a:rPr lang="en-US" dirty="0" smtClean="0"/>
              <a:t> Over Low Latency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24, 2012</a:t>
            </a:r>
            <a:endParaRPr lang="en-US" sz="1400" i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100 Gbps Wide Area Lustre</a:t>
            </a:r>
            <a:endParaRPr lang="en-US" sz="14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8E39-E215-814D-AFDE-271B8738773B}" type="slidenum">
              <a:rPr lang="en-US" smtClean="0"/>
              <a:pPr/>
              <a:t>5</a:t>
            </a:fld>
            <a:r>
              <a:rPr lang="en-US" dirty="0" smtClean="0"/>
              <a:t> of </a:t>
            </a:r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275" name="TextBox 274"/>
          <p:cNvSpPr txBox="1"/>
          <p:nvPr/>
        </p:nvSpPr>
        <p:spPr>
          <a:xfrm>
            <a:off x="1066800" y="5181600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0" dirty="0" smtClean="0"/>
              <a:t>Dresden to Freiberg − 60 km − 0.72 </a:t>
            </a:r>
            <a:r>
              <a:rPr lang="en-US" sz="2800" i="0" dirty="0" err="1" smtClean="0"/>
              <a:t>ms</a:t>
            </a:r>
            <a:endParaRPr lang="en-US" sz="2800" i="0" dirty="0" smtClean="0"/>
          </a:p>
          <a:p>
            <a:r>
              <a:rPr lang="en-US" sz="2800" i="0" dirty="0" smtClean="0"/>
              <a:t>Throughput 10.8 GB/s − 86% efficiency </a:t>
            </a:r>
            <a:endParaRPr lang="en-US" sz="2800" i="0" dirty="0"/>
          </a:p>
        </p:txBody>
      </p:sp>
      <p:pic>
        <p:nvPicPr>
          <p:cNvPr id="3" name="Picture 2" descr="dresd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119" y="1143000"/>
            <a:ext cx="6809763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12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100 </a:t>
            </a:r>
            <a:r>
              <a:rPr lang="en-US" dirty="0" err="1" smtClean="0"/>
              <a:t>Gbits</a:t>
            </a:r>
            <a:r>
              <a:rPr lang="en-US" dirty="0" smtClean="0"/>
              <a:t> Over a Bit More Latency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Indiana University submitted an entry to the SC11 </a:t>
            </a:r>
            <a:r>
              <a:rPr lang="en-US" dirty="0" err="1" smtClean="0"/>
              <a:t>SCinet</a:t>
            </a:r>
            <a:r>
              <a:rPr lang="en-US" dirty="0" smtClean="0"/>
              <a:t> Research Sandbox program to demonstrate cross-country 100 </a:t>
            </a:r>
            <a:r>
              <a:rPr lang="en-US" dirty="0" err="1" smtClean="0"/>
              <a:t>Gbit</a:t>
            </a:r>
            <a:r>
              <a:rPr lang="en-US" dirty="0" smtClean="0"/>
              <a:t>/s Lustre performance</a:t>
            </a:r>
          </a:p>
          <a:p>
            <a:r>
              <a:rPr lang="en-US" dirty="0" smtClean="0"/>
              <a:t>The demonstration included network benchmarks, LNET testing, file system benchmarks, and a suite of real-world scientific workflows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24, 2012</a:t>
            </a:r>
            <a:endParaRPr lang="en-US" sz="1400" i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100 Gbps Wide Area Lustre</a:t>
            </a:r>
            <a:endParaRPr lang="en-US" sz="14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8E39-E215-814D-AFDE-271B8738773B}" type="slidenum">
              <a:rPr lang="en-US" smtClean="0"/>
              <a:pPr/>
              <a:t>6</a:t>
            </a:fld>
            <a:r>
              <a:rPr lang="en-US" dirty="0" smtClean="0"/>
              <a:t> of </a:t>
            </a:r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160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33400"/>
            <a:ext cx="7110413" cy="1143000"/>
          </a:xfrm>
        </p:spPr>
        <p:txBody>
          <a:bodyPr/>
          <a:lstStyle/>
          <a:p>
            <a:r>
              <a:rPr lang="en-US" dirty="0" err="1" smtClean="0"/>
              <a:t>SCinet</a:t>
            </a:r>
            <a:r>
              <a:rPr lang="en-US" dirty="0" smtClean="0"/>
              <a:t> Research Sandbox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7788" y="5562600"/>
            <a:ext cx="7262812" cy="990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Seattle to Indianapolis − 3,500 km − 50.5 </a:t>
            </a:r>
            <a:r>
              <a:rPr lang="en-US" dirty="0" err="1" smtClean="0"/>
              <a:t>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24, 2012</a:t>
            </a:r>
            <a:endParaRPr lang="en-US" sz="1400" i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100 Gbps Wide Area Lustre</a:t>
            </a:r>
            <a:endParaRPr lang="en-US" sz="14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8E39-E215-814D-AFDE-271B8738773B}" type="slidenum">
              <a:rPr lang="en-US" smtClean="0"/>
              <a:pPr/>
              <a:t>7</a:t>
            </a:fld>
            <a:r>
              <a:rPr lang="en-US" dirty="0" smtClean="0"/>
              <a:t> of </a:t>
            </a:r>
            <a:r>
              <a:rPr lang="en-US" dirty="0" smtClean="0"/>
              <a:t>14</a:t>
            </a:r>
            <a:endParaRPr lang="en-US" dirty="0"/>
          </a:p>
        </p:txBody>
      </p:sp>
      <p:pic>
        <p:nvPicPr>
          <p:cNvPr id="7" name="Content Placeholder 4" descr="srs-demo-diagram.png"/>
          <p:cNvPicPr>
            <a:picLocks noChangeAspect="1"/>
          </p:cNvPicPr>
          <p:nvPr/>
        </p:nvPicPr>
        <p:blipFill rotWithShape="1">
          <a:blip r:embed="rId2"/>
          <a:srcRect l="-186" r="1523"/>
          <a:stretch/>
        </p:blipFill>
        <p:spPr bwMode="auto">
          <a:xfrm>
            <a:off x="1828800" y="1371600"/>
            <a:ext cx="580995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1407929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SCinet</a:t>
            </a:r>
            <a:r>
              <a:rPr lang="en-US" dirty="0" smtClean="0"/>
              <a:t> Research Sandbox Outcome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1220501"/>
              </p:ext>
            </p:extLst>
          </p:nvPr>
        </p:nvGraphicFramePr>
        <p:xfrm>
          <a:off x="927498" y="2057400"/>
          <a:ext cx="7289005" cy="259079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429668"/>
                <a:gridCol w="2573337"/>
                <a:gridCol w="2286000"/>
              </a:tblGrid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Measurement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Efficiency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Latency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50.5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ms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−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TCP </a:t>
                      </a:r>
                      <a:r>
                        <a:rPr lang="en-US" sz="2800" dirty="0" err="1" smtClean="0"/>
                        <a:t>iperf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96 </a:t>
                      </a:r>
                      <a:r>
                        <a:rPr lang="en-US" sz="2800" dirty="0" err="1" smtClean="0"/>
                        <a:t>Gbit</a:t>
                      </a:r>
                      <a:r>
                        <a:rPr lang="en-US" sz="2800" dirty="0" smtClean="0"/>
                        <a:t>/s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96%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IOR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6.5 GB/s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52%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Applications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6.2</a:t>
                      </a:r>
                      <a:r>
                        <a:rPr lang="en-US" sz="2800" baseline="0" dirty="0" smtClean="0"/>
                        <a:t> GB/s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50%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24, 2012</a:t>
            </a:r>
            <a:endParaRPr lang="en-US" sz="1400" i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100 Gbps Wide Area Lustre</a:t>
            </a:r>
            <a:endParaRPr lang="en-US" sz="14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8E39-E215-814D-AFDE-271B8738773B}" type="slidenum">
              <a:rPr lang="en-US" smtClean="0"/>
              <a:pPr/>
              <a:t>8</a:t>
            </a:fld>
            <a:r>
              <a:rPr lang="en-US" dirty="0" smtClean="0"/>
              <a:t> of </a:t>
            </a:r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4837093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i="0" dirty="0" smtClean="0"/>
              <a:t>Relatively small cluster</a:t>
            </a:r>
          </a:p>
          <a:p>
            <a:pPr marL="342900" indent="-342900">
              <a:buFont typeface="Arial"/>
              <a:buChar char="•"/>
            </a:pPr>
            <a:r>
              <a:rPr lang="en-US" sz="2800" i="0" dirty="0" smtClean="0"/>
              <a:t>20 hours of test, troubleshoot, and demo time</a:t>
            </a:r>
            <a:endParaRPr lang="en-US" sz="2800" i="0" dirty="0"/>
          </a:p>
        </p:txBody>
      </p:sp>
    </p:spTree>
    <p:extLst>
      <p:ext uri="{BB962C8B-B14F-4D97-AF65-F5344CB8AC3E}">
        <p14:creationId xmlns:p14="http://schemas.microsoft.com/office/powerpoint/2010/main" val="3988310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 Suite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52612"/>
            <a:ext cx="7112000" cy="4167187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Enzo</a:t>
            </a:r>
            <a:r>
              <a:rPr lang="en-US" dirty="0"/>
              <a:t> – astronomical adaptive mesh </a:t>
            </a:r>
            <a:r>
              <a:rPr lang="en-US" dirty="0" smtClean="0"/>
              <a:t>code</a:t>
            </a:r>
          </a:p>
          <a:p>
            <a:r>
              <a:rPr lang="en-US" dirty="0" err="1" smtClean="0"/>
              <a:t>Vampir</a:t>
            </a:r>
            <a:r>
              <a:rPr lang="en-US" dirty="0" smtClean="0"/>
              <a:t> </a:t>
            </a:r>
            <a:r>
              <a:rPr lang="en-US" dirty="0"/>
              <a:t>– parallel tracing code and debugger</a:t>
            </a:r>
          </a:p>
          <a:p>
            <a:r>
              <a:rPr lang="en-US" dirty="0"/>
              <a:t>Heat3d – heat diffusion code</a:t>
            </a:r>
          </a:p>
          <a:p>
            <a:r>
              <a:rPr lang="en-US" dirty="0" smtClean="0"/>
              <a:t>ODI </a:t>
            </a:r>
            <a:r>
              <a:rPr lang="en-US" dirty="0"/>
              <a:t>– astronomical image reduction pipeline</a:t>
            </a:r>
          </a:p>
          <a:p>
            <a:r>
              <a:rPr lang="en-US" dirty="0"/>
              <a:t>NCGAS – genomics codes</a:t>
            </a:r>
          </a:p>
          <a:p>
            <a:r>
              <a:rPr lang="en-US" dirty="0"/>
              <a:t>OLAM </a:t>
            </a:r>
            <a:r>
              <a:rPr lang="en-US" dirty="0" smtClean="0"/>
              <a:t>– </a:t>
            </a:r>
            <a:r>
              <a:rPr lang="en-US" dirty="0"/>
              <a:t>climate code</a:t>
            </a:r>
          </a:p>
          <a:p>
            <a:r>
              <a:rPr lang="en-US" dirty="0"/>
              <a:t>CMES – Computational Model for Electroencephalography responses in Schizophrenia - computational neuroscience</a:t>
            </a:r>
          </a:p>
          <a:p>
            <a:r>
              <a:rPr lang="en-US" dirty="0" err="1"/>
              <a:t>Gromacs</a:t>
            </a:r>
            <a:r>
              <a:rPr lang="en-US" dirty="0"/>
              <a:t> – molecular dynamics code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24, 2012</a:t>
            </a:r>
            <a:endParaRPr lang="en-US" sz="1400" i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100 Gbps Wide Area Lustre</a:t>
            </a:r>
            <a:endParaRPr lang="en-US" sz="14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8E39-E215-814D-AFDE-271B8738773B}" type="slidenum">
              <a:rPr lang="en-US" smtClean="0"/>
              <a:pPr/>
              <a:t>9</a:t>
            </a:fld>
            <a:r>
              <a:rPr lang="en-US" dirty="0" smtClean="0"/>
              <a:t> of </a:t>
            </a:r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421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7D110C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7D110C"/>
      </a:hlink>
      <a:folHlink>
        <a:srgbClr val="6D6E7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F8F3D2"/>
    </a:dk2>
    <a:lt2>
      <a:srgbClr val="B0B2B4"/>
    </a:lt2>
    <a:accent1>
      <a:srgbClr val="7D110C"/>
    </a:accent1>
    <a:accent2>
      <a:srgbClr val="6D6E70"/>
    </a:accent2>
    <a:accent3>
      <a:srgbClr val="FFFFFF"/>
    </a:accent3>
    <a:accent4>
      <a:srgbClr val="000000"/>
    </a:accent4>
    <a:accent5>
      <a:srgbClr val="BFAAAA"/>
    </a:accent5>
    <a:accent6>
      <a:srgbClr val="626365"/>
    </a:accent6>
    <a:hlink>
      <a:srgbClr val="7D110C"/>
    </a:hlink>
    <a:folHlink>
      <a:srgbClr val="6D6E7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9796</TotalTime>
  <Words>660</Words>
  <Application>Microsoft Macintosh PowerPoint</Application>
  <PresentationFormat>On-screen Show (4:3)</PresentationFormat>
  <Paragraphs>114</Paragraphs>
  <Slides>14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Blank Presentation</vt:lpstr>
      <vt:lpstr>Equation</vt:lpstr>
      <vt:lpstr>How to Tune Your Wide Area File System for a 100 Gbps Network</vt:lpstr>
      <vt:lpstr>Talk Roadmap</vt:lpstr>
      <vt:lpstr>Wide Area Lustre in Production at IU</vt:lpstr>
      <vt:lpstr>Lustre-WAN at IU </vt:lpstr>
      <vt:lpstr>100 Gbits Over Low Latency</vt:lpstr>
      <vt:lpstr>100 Gbits Over a Bit More Latency</vt:lpstr>
      <vt:lpstr>SCinet Research Sandbox Setup</vt:lpstr>
      <vt:lpstr>SCinet Research Sandbox Outcome</vt:lpstr>
      <vt:lpstr>Workflow Suite </vt:lpstr>
      <vt:lpstr>More RPCs Are Needed</vt:lpstr>
      <vt:lpstr>What We Learned About credits</vt:lpstr>
      <vt:lpstr>What We Learned About credits</vt:lpstr>
      <vt:lpstr>Summary and Implications</vt:lpstr>
      <vt:lpstr>Thank You for Your Attention</vt:lpstr>
    </vt:vector>
  </TitlesOfParts>
  <Company>Office of Creative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Office of Creative Services</dc:creator>
  <cp:keywords/>
  <cp:lastModifiedBy>Scott Michael</cp:lastModifiedBy>
  <cp:revision>253</cp:revision>
  <cp:lastPrinted>2006-11-16T20:01:38Z</cp:lastPrinted>
  <dcterms:created xsi:type="dcterms:W3CDTF">2006-11-07T21:52:34Z</dcterms:created>
  <dcterms:modified xsi:type="dcterms:W3CDTF">2012-04-19T18:18:49Z</dcterms:modified>
</cp:coreProperties>
</file>