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4" r:id="rId1"/>
  </p:sldMasterIdLst>
  <p:notesMasterIdLst>
    <p:notesMasterId r:id="rId16"/>
  </p:notesMasterIdLst>
  <p:sldIdLst>
    <p:sldId id="256" r:id="rId2"/>
    <p:sldId id="270" r:id="rId3"/>
    <p:sldId id="291" r:id="rId4"/>
    <p:sldId id="278" r:id="rId5"/>
    <p:sldId id="285" r:id="rId6"/>
    <p:sldId id="292" r:id="rId7"/>
    <p:sldId id="286" r:id="rId8"/>
    <p:sldId id="289" r:id="rId9"/>
    <p:sldId id="288" r:id="rId10"/>
    <p:sldId id="263" r:id="rId11"/>
    <p:sldId id="277" r:id="rId12"/>
    <p:sldId id="274" r:id="rId13"/>
    <p:sldId id="275" r:id="rId14"/>
    <p:sldId id="272" r:id="rId15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575757"/>
    <a:srgbClr val="979797"/>
    <a:srgbClr val="6E6E6E"/>
    <a:srgbClr val="808080"/>
    <a:srgbClr val="737373"/>
    <a:srgbClr val="009FE3"/>
    <a:srgbClr val="666666"/>
    <a:srgbClr val="3399CC"/>
    <a:srgbClr val="99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87" autoAdjust="0"/>
    <p:restoredTop sz="83479" autoAdjust="0"/>
  </p:normalViewPr>
  <p:slideViewPr>
    <p:cSldViewPr>
      <p:cViewPr>
        <p:scale>
          <a:sx n="100" d="100"/>
          <a:sy n="100" d="100"/>
        </p:scale>
        <p:origin x="-492" y="-270"/>
      </p:cViewPr>
      <p:guideLst>
        <p:guide orient="horz" pos="1008"/>
        <p:guide pos="4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298" y="-114"/>
      </p:cViewPr>
      <p:guideLst>
        <p:guide orient="horz" pos="3223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51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51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860687"/>
            <a:ext cx="5208482" cy="4604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D920D11-93FD-4798-9FD3-A56D545A647A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77279-A915-4943-BCDF-178E7507362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985BD-30DB-4108-8267-A561D0A56B8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3D133-7228-4B42-826A-46FA3C954937}" type="slidenum">
              <a:rPr lang="en-US"/>
              <a:pPr/>
              <a:t>10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mpany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2428874" y="1772816"/>
            <a:ext cx="4637684" cy="1780009"/>
            <a:chOff x="2428874" y="1772816"/>
            <a:chExt cx="4637684" cy="1780009"/>
          </a:xfrm>
        </p:grpSpPr>
        <p:sp>
          <p:nvSpPr>
            <p:cNvPr id="8" name="Rectangle 7"/>
            <p:cNvSpPr/>
            <p:nvPr userDrawn="1"/>
          </p:nvSpPr>
          <p:spPr bwMode="auto">
            <a:xfrm>
              <a:off x="2428875" y="3359944"/>
              <a:ext cx="4021931" cy="19227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5" name="Rectangle 4"/>
            <p:cNvSpPr/>
            <p:nvPr userDrawn="1"/>
          </p:nvSpPr>
          <p:spPr>
            <a:xfrm>
              <a:off x="2428874" y="2612231"/>
              <a:ext cx="4090989" cy="67389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Plain">
                <a:avLst/>
              </a:prstTxWarp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noFill/>
                    <a:prstDash val="solid"/>
                  </a:ln>
                  <a:solidFill>
                    <a:srgbClr val="575757"/>
                  </a:solidFill>
                  <a:effectLst/>
                  <a:latin typeface="+mn-lt"/>
                </a:rPr>
                <a:t>whamcloud</a:t>
              </a:r>
              <a:endParaRPr lang="en-US" sz="1400" b="1" cap="none" spc="0" dirty="0">
                <a:ln w="12700">
                  <a:noFill/>
                  <a:prstDash val="solid"/>
                </a:ln>
                <a:solidFill>
                  <a:srgbClr val="575757"/>
                </a:solidFill>
                <a:effectLst/>
                <a:latin typeface="+mn-lt"/>
              </a:endParaRPr>
            </a:p>
          </p:txBody>
        </p:sp>
        <p:sp>
          <p:nvSpPr>
            <p:cNvPr id="6" name="Block Arc 5"/>
            <p:cNvSpPr/>
            <p:nvPr userDrawn="1"/>
          </p:nvSpPr>
          <p:spPr bwMode="auto">
            <a:xfrm>
              <a:off x="5248275" y="1772816"/>
              <a:ext cx="1247775" cy="1262484"/>
            </a:xfrm>
            <a:prstGeom prst="blockArc">
              <a:avLst>
                <a:gd name="adj1" fmla="val 13560258"/>
                <a:gd name="adj2" fmla="val 21450876"/>
                <a:gd name="adj3" fmla="val 14789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7" name="Block Arc 6"/>
            <p:cNvSpPr/>
            <p:nvPr userDrawn="1"/>
          </p:nvSpPr>
          <p:spPr bwMode="auto">
            <a:xfrm>
              <a:off x="5818783" y="2302768"/>
              <a:ext cx="1247775" cy="1250057"/>
            </a:xfrm>
            <a:prstGeom prst="blockArc">
              <a:avLst>
                <a:gd name="adj1" fmla="val 13437117"/>
                <a:gd name="adj2" fmla="val 5418968"/>
                <a:gd name="adj3" fmla="val 15394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636912"/>
            <a:ext cx="7628384" cy="6858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573016"/>
            <a:ext cx="7633146" cy="2016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</a:p>
          <a:p>
            <a:pPr lvl="1"/>
            <a:r>
              <a:rPr lang="en-US" dirty="0" smtClean="0"/>
              <a:t>presenter@whamcloud.com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308304" y="1052736"/>
            <a:ext cx="1655886" cy="108108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Optional Where</a:t>
            </a:r>
          </a:p>
          <a:p>
            <a:pPr lvl="0"/>
            <a:r>
              <a:rPr lang="en-GB" dirty="0" smtClean="0"/>
              <a:t>Optional Date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 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458616"/>
            <a:ext cx="7628384" cy="104239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Two Line</a:t>
            </a:r>
            <a:br>
              <a:rPr lang="en-US" dirty="0" smtClean="0"/>
            </a:br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789040"/>
            <a:ext cx="7633146" cy="1800101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</a:p>
          <a:p>
            <a:pPr lvl="1"/>
            <a:r>
              <a:rPr lang="en-US" dirty="0" smtClean="0"/>
              <a:t>presenter@whamcloud.com</a:t>
            </a:r>
            <a:endParaRPr lang="en-GB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308304" y="1052736"/>
            <a:ext cx="1655886" cy="108108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Optional Where</a:t>
            </a:r>
          </a:p>
          <a:p>
            <a:pPr lvl="0"/>
            <a:r>
              <a:rPr lang="en-GB" dirty="0" smtClean="0"/>
              <a:t>Optional Date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4721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86200" cy="454414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4722440" y="1988840"/>
            <a:ext cx="3882008" cy="453650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08719"/>
            <a:ext cx="5486400" cy="38188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5157192"/>
            <a:ext cx="7633146" cy="1296144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</a:p>
          <a:p>
            <a:pPr lvl="1"/>
            <a:r>
              <a:rPr lang="en-US" dirty="0" smtClean="0"/>
              <a:t>presenter@whamcloud.com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3789040"/>
            <a:ext cx="7628384" cy="6858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  <p:sp>
        <p:nvSpPr>
          <p:cNvPr id="8" name="Rectangle 19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baseline="0" dirty="0" smtClean="0">
                <a:solidFill>
                  <a:schemeClr val="bg1"/>
                </a:solidFill>
                <a:latin typeface="+mn-lt"/>
              </a:rPr>
              <a:t>© 2011  Whamcloud, Inc.</a:t>
            </a:r>
            <a:endParaRPr lang="en-GB" sz="8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2428874" y="1772816"/>
            <a:ext cx="4637684" cy="1780009"/>
            <a:chOff x="2428874" y="1772816"/>
            <a:chExt cx="4637684" cy="1780009"/>
          </a:xfrm>
        </p:grpSpPr>
        <p:sp>
          <p:nvSpPr>
            <p:cNvPr id="22" name="Rectangle 21"/>
            <p:cNvSpPr/>
            <p:nvPr userDrawn="1"/>
          </p:nvSpPr>
          <p:spPr bwMode="auto">
            <a:xfrm>
              <a:off x="2428875" y="3359944"/>
              <a:ext cx="4021931" cy="19227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428874" y="2612231"/>
              <a:ext cx="4090989" cy="67389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Plain">
                <a:avLst/>
              </a:prstTxWarp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noFill/>
                    <a:prstDash val="solid"/>
                  </a:ln>
                  <a:solidFill>
                    <a:srgbClr val="575757"/>
                  </a:solidFill>
                  <a:effectLst/>
                  <a:latin typeface="+mn-lt"/>
                </a:rPr>
                <a:t>whamcloud</a:t>
              </a:r>
              <a:endParaRPr lang="en-US" sz="1400" b="1" cap="none" spc="0" dirty="0">
                <a:ln w="12700">
                  <a:noFill/>
                  <a:prstDash val="solid"/>
                </a:ln>
                <a:solidFill>
                  <a:srgbClr val="575757"/>
                </a:solidFill>
                <a:effectLst/>
                <a:latin typeface="+mn-lt"/>
              </a:endParaRPr>
            </a:p>
          </p:txBody>
        </p:sp>
        <p:sp>
          <p:nvSpPr>
            <p:cNvPr id="24" name="Block Arc 23"/>
            <p:cNvSpPr/>
            <p:nvPr userDrawn="1"/>
          </p:nvSpPr>
          <p:spPr bwMode="auto">
            <a:xfrm>
              <a:off x="5248275" y="1772816"/>
              <a:ext cx="1247775" cy="1262484"/>
            </a:xfrm>
            <a:prstGeom prst="blockArc">
              <a:avLst>
                <a:gd name="adj1" fmla="val 13560258"/>
                <a:gd name="adj2" fmla="val 21450876"/>
                <a:gd name="adj3" fmla="val 14789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25" name="Block Arc 24"/>
            <p:cNvSpPr/>
            <p:nvPr userDrawn="1"/>
          </p:nvSpPr>
          <p:spPr bwMode="auto">
            <a:xfrm>
              <a:off x="5818783" y="2302768"/>
              <a:ext cx="1247775" cy="1250057"/>
            </a:xfrm>
            <a:prstGeom prst="blockArc">
              <a:avLst>
                <a:gd name="adj1" fmla="val 13437117"/>
                <a:gd name="adj2" fmla="val 5418968"/>
                <a:gd name="adj3" fmla="val 15394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0" y="6628307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kern="1200" baseline="0" dirty="0" smtClean="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rPr>
              <a:t>© 2012  Whamcloud, Inc.</a:t>
            </a:r>
            <a:endParaRPr lang="en-GB" sz="800" kern="1200" dirty="0">
              <a:solidFill>
                <a:schemeClr val="bg1"/>
              </a:solidFill>
              <a:latin typeface="Arial" charset="0"/>
              <a:ea typeface="ＭＳ Ｐゴシック" pitchFamily="1" charset="-128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9186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91864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547664" y="6643304"/>
            <a:ext cx="6048672" cy="214696"/>
          </a:xfrm>
          <a:prstGeom prst="rect">
            <a:avLst/>
          </a:prstGeom>
        </p:spPr>
        <p:txBody>
          <a:bodyPr vert="horz" lIns="91440" tIns="45720" rIns="91440" bIns="45720" rtlCol="0" anchor="ctr" anchorCtr="1"/>
          <a:lstStyle>
            <a:lvl1pPr algn="r">
              <a:defRPr sz="8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07504" y="6635452"/>
            <a:ext cx="576064" cy="230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1" name="Group 20"/>
          <p:cNvGrpSpPr/>
          <p:nvPr/>
        </p:nvGrpSpPr>
        <p:grpSpPr>
          <a:xfrm>
            <a:off x="0" y="69011"/>
            <a:ext cx="9063156" cy="619169"/>
            <a:chOff x="0" y="69011"/>
            <a:chExt cx="9063156" cy="619169"/>
          </a:xfrm>
        </p:grpSpPr>
        <p:sp>
          <p:nvSpPr>
            <p:cNvPr id="17" name="Rectangle 16"/>
            <p:cNvSpPr/>
            <p:nvPr userDrawn="1"/>
          </p:nvSpPr>
          <p:spPr bwMode="auto">
            <a:xfrm>
              <a:off x="0" y="620689"/>
              <a:ext cx="8848969" cy="6728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449956" y="360998"/>
              <a:ext cx="1423034" cy="23441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Plain">
                <a:avLst/>
              </a:prstTxWarp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noFill/>
                    <a:prstDash val="solid"/>
                  </a:ln>
                  <a:solidFill>
                    <a:srgbClr val="575757"/>
                  </a:solidFill>
                  <a:effectLst/>
                  <a:latin typeface="+mn-lt"/>
                </a:rPr>
                <a:t>whamcloud</a:t>
              </a:r>
              <a:endParaRPr lang="en-US" sz="1400" b="1" cap="none" spc="0" dirty="0">
                <a:ln w="12700">
                  <a:noFill/>
                  <a:prstDash val="solid"/>
                </a:ln>
                <a:solidFill>
                  <a:srgbClr val="575757"/>
                </a:solidFill>
                <a:effectLst/>
                <a:latin typeface="+mn-lt"/>
              </a:endParaRPr>
            </a:p>
          </p:txBody>
        </p:sp>
        <p:sp>
          <p:nvSpPr>
            <p:cNvPr id="19" name="Block Arc 18"/>
            <p:cNvSpPr/>
            <p:nvPr userDrawn="1"/>
          </p:nvSpPr>
          <p:spPr bwMode="auto">
            <a:xfrm>
              <a:off x="8430673" y="69011"/>
              <a:ext cx="434034" cy="439150"/>
            </a:xfrm>
            <a:prstGeom prst="blockArc">
              <a:avLst>
                <a:gd name="adj1" fmla="val 13560258"/>
                <a:gd name="adj2" fmla="val 21450876"/>
                <a:gd name="adj3" fmla="val 14789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  <a:cs typeface="+mn-cs"/>
              </a:endParaRPr>
            </a:p>
          </p:txBody>
        </p:sp>
        <p:sp>
          <p:nvSpPr>
            <p:cNvPr id="20" name="Block Arc 19"/>
            <p:cNvSpPr/>
            <p:nvPr userDrawn="1"/>
          </p:nvSpPr>
          <p:spPr bwMode="auto">
            <a:xfrm>
              <a:off x="8629122" y="253353"/>
              <a:ext cx="434034" cy="434827"/>
            </a:xfrm>
            <a:prstGeom prst="blockArc">
              <a:avLst>
                <a:gd name="adj1" fmla="val 13437117"/>
                <a:gd name="adj2" fmla="val 5418968"/>
                <a:gd name="adj3" fmla="val 15394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FE3"/>
        </a:buClr>
        <a:buChar char="•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66"/>
        </a:buClr>
        <a:buChar char="–"/>
        <a:defRPr sz="1600">
          <a:solidFill>
            <a:srgbClr val="66666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1BAFF"/>
        </a:buClr>
        <a:buChar char="•"/>
        <a:defRPr sz="1600">
          <a:solidFill>
            <a:srgbClr val="6E6E6E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08080"/>
        </a:buClr>
        <a:buChar char="–"/>
        <a:defRPr sz="1600">
          <a:solidFill>
            <a:srgbClr val="808080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CCFF"/>
        </a:buClr>
        <a:buFont typeface="Times" pitchFamily="1" charset="0"/>
        <a:buChar char="•"/>
        <a:defRPr sz="1600">
          <a:solidFill>
            <a:srgbClr val="979797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Stabilization </a:t>
            </a:r>
            <a:r>
              <a:rPr lang="en-GB" dirty="0" smtClean="0"/>
              <a:t>effort required non-trivial</a:t>
            </a:r>
          </a:p>
          <a:p>
            <a:pPr lvl="1"/>
            <a:r>
              <a:rPr lang="en-GB" dirty="0" smtClean="0"/>
              <a:t>Expensive/scarce scale development and test resources</a:t>
            </a:r>
          </a:p>
          <a:p>
            <a:r>
              <a:rPr lang="en-GB" dirty="0" smtClean="0"/>
              <a:t>Build on existing components when possible</a:t>
            </a:r>
          </a:p>
          <a:p>
            <a:pPr lvl="1"/>
            <a:r>
              <a:rPr lang="en-GB" dirty="0" smtClean="0"/>
              <a:t>LNET (network abstraction), OSD API (backend storage abstraction)</a:t>
            </a:r>
          </a:p>
          <a:p>
            <a:r>
              <a:rPr lang="en-GB" dirty="0" smtClean="0"/>
              <a:t>Implement new subsystems when required</a:t>
            </a:r>
          </a:p>
          <a:p>
            <a:pPr lvl="1"/>
            <a:r>
              <a:rPr lang="en-GB" dirty="0" smtClean="0"/>
              <a:t>Distributed Application Object Storage (DAOS)</a:t>
            </a:r>
          </a:p>
          <a:p>
            <a:r>
              <a:rPr lang="en-US" dirty="0" smtClean="0"/>
              <a:t>Clean stack</a:t>
            </a:r>
          </a:p>
          <a:p>
            <a:pPr lvl="1"/>
            <a:r>
              <a:rPr lang="en-US" dirty="0" smtClean="0"/>
              <a:t>Common base features in lower layers</a:t>
            </a:r>
          </a:p>
          <a:p>
            <a:pPr lvl="1"/>
            <a:r>
              <a:rPr lang="en-US" dirty="0" smtClean="0"/>
              <a:t>Application-domain-specific features in higher layers</a:t>
            </a:r>
          </a:p>
          <a:p>
            <a:pPr lvl="1"/>
            <a:r>
              <a:rPr lang="en-US" dirty="0" smtClean="0"/>
              <a:t>APIs that enable concurrent development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472136"/>
          </a:xfrm>
        </p:spPr>
        <p:txBody>
          <a:bodyPr>
            <a:normAutofit/>
          </a:bodyPr>
          <a:lstStyle/>
          <a:p>
            <a:r>
              <a:rPr lang="en-GB" dirty="0" smtClean="0"/>
              <a:t>Conventional namespace</a:t>
            </a:r>
          </a:p>
          <a:p>
            <a:pPr lvl="1"/>
            <a:r>
              <a:rPr lang="en-GB" dirty="0" smtClean="0"/>
              <a:t>Works at human scale </a:t>
            </a:r>
          </a:p>
          <a:p>
            <a:pPr lvl="1"/>
            <a:r>
              <a:rPr lang="en-GB" dirty="0" smtClean="0"/>
              <a:t>Administration</a:t>
            </a:r>
          </a:p>
          <a:p>
            <a:pPr lvl="2"/>
            <a:r>
              <a:rPr lang="en-GB" dirty="0" smtClean="0"/>
              <a:t>S</a:t>
            </a:r>
            <a:r>
              <a:rPr lang="en-GB" dirty="0" smtClean="0"/>
              <a:t>ecurity</a:t>
            </a:r>
            <a:r>
              <a:rPr lang="en-GB" dirty="0" smtClean="0"/>
              <a:t> &amp;</a:t>
            </a:r>
            <a:r>
              <a:rPr lang="en-GB" dirty="0" smtClean="0"/>
              <a:t> accounting</a:t>
            </a:r>
          </a:p>
          <a:p>
            <a:pPr lvl="1"/>
            <a:r>
              <a:rPr lang="en-GB" dirty="0" smtClean="0"/>
              <a:t>L</a:t>
            </a:r>
            <a:r>
              <a:rPr lang="en-GB" dirty="0" smtClean="0"/>
              <a:t>egacy </a:t>
            </a:r>
            <a:r>
              <a:rPr lang="en-GB" dirty="0" smtClean="0"/>
              <a:t>data and applications</a:t>
            </a:r>
          </a:p>
          <a:p>
            <a:r>
              <a:rPr lang="en-GB" dirty="0" smtClean="0"/>
              <a:t>DAOS Containers</a:t>
            </a:r>
          </a:p>
          <a:p>
            <a:pPr lvl="1"/>
            <a:r>
              <a:rPr lang="en-GB" dirty="0" smtClean="0"/>
              <a:t>Work at exascale</a:t>
            </a:r>
          </a:p>
          <a:p>
            <a:pPr lvl="1"/>
            <a:r>
              <a:rPr lang="en-GB" dirty="0" smtClean="0"/>
              <a:t>Embedded in conventional </a:t>
            </a:r>
            <a:r>
              <a:rPr lang="en-GB" dirty="0" smtClean="0"/>
              <a:t>namespace</a:t>
            </a:r>
          </a:p>
          <a:p>
            <a:pPr lvl="1"/>
            <a:r>
              <a:rPr lang="en-US" dirty="0" smtClean="0"/>
              <a:t>Scalable storage objects </a:t>
            </a:r>
          </a:p>
          <a:p>
            <a:pPr lvl="1"/>
            <a:r>
              <a:rPr lang="en-US" dirty="0" smtClean="0"/>
              <a:t>App/middleware determined object namespace</a:t>
            </a:r>
            <a:endParaRPr lang="en-GB" dirty="0" smtClean="0"/>
          </a:p>
          <a:p>
            <a:r>
              <a:rPr lang="en-GB" dirty="0" smtClean="0"/>
              <a:t>Storage </a:t>
            </a:r>
            <a:r>
              <a:rPr lang="en-GB" dirty="0" smtClean="0"/>
              <a:t>pools</a:t>
            </a:r>
          </a:p>
          <a:p>
            <a:pPr lvl="1"/>
            <a:r>
              <a:rPr lang="en-GB" dirty="0" smtClean="0"/>
              <a:t>Quota</a:t>
            </a:r>
            <a:endParaRPr lang="en-GB" dirty="0" smtClean="0"/>
          </a:p>
          <a:p>
            <a:pPr lvl="1"/>
            <a:r>
              <a:rPr lang="en-US" dirty="0" smtClean="0"/>
              <a:t>Streaming v. IOPS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Exascale</a:t>
            </a:r>
            <a:r>
              <a:rPr lang="en-GB" dirty="0" smtClean="0"/>
              <a:t> shared </a:t>
            </a:r>
            <a:r>
              <a:rPr lang="en-GB" dirty="0" err="1" smtClean="0"/>
              <a:t>filesystem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5292080" y="1268760"/>
            <a:ext cx="3744416" cy="5256584"/>
            <a:chOff x="5292080" y="1124744"/>
            <a:chExt cx="3744416" cy="5256584"/>
          </a:xfrm>
        </p:grpSpPr>
        <p:sp>
          <p:nvSpPr>
            <p:cNvPr id="6" name="TextBox 5"/>
            <p:cNvSpPr txBox="1"/>
            <p:nvPr/>
          </p:nvSpPr>
          <p:spPr>
            <a:xfrm>
              <a:off x="6588224" y="1124744"/>
              <a:ext cx="960519" cy="33855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GB" sz="1600" dirty="0" smtClean="0"/>
                <a:t>/projects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613405" y="1628800"/>
              <a:ext cx="902811" cy="33855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GB" sz="1600" dirty="0" smtClean="0"/>
                <a:t>/Legacy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50746" y="1628800"/>
              <a:ext cx="673582" cy="33855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GB" sz="1600" dirty="0" smtClean="0"/>
                <a:t>/HPC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706319" y="1628800"/>
              <a:ext cx="970137" cy="33855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GB" sz="1600" dirty="0" smtClean="0"/>
                <a:t>/</a:t>
              </a:r>
              <a:r>
                <a:rPr lang="en-GB" sz="1600" dirty="0" err="1" smtClean="0"/>
                <a:t>BigData</a:t>
              </a:r>
              <a:endParaRPr lang="en-GB" sz="1600" dirty="0" smtClean="0"/>
            </a:p>
          </p:txBody>
        </p:sp>
        <p:cxnSp>
          <p:nvCxnSpPr>
            <p:cNvPr id="14" name="Straight Connector 13"/>
            <p:cNvCxnSpPr>
              <a:stCxn id="6" idx="2"/>
              <a:endCxn id="7" idx="0"/>
            </p:cNvCxnSpPr>
            <p:nvPr/>
          </p:nvCxnSpPr>
          <p:spPr bwMode="auto">
            <a:xfrm rot="5400000">
              <a:off x="6483897" y="1044213"/>
              <a:ext cx="165502" cy="100367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16" name="Straight Connector 15"/>
            <p:cNvCxnSpPr>
              <a:stCxn id="6" idx="2"/>
              <a:endCxn id="8" idx="0"/>
            </p:cNvCxnSpPr>
            <p:nvPr/>
          </p:nvCxnSpPr>
          <p:spPr bwMode="auto">
            <a:xfrm rot="16200000" flipH="1">
              <a:off x="7045259" y="1486522"/>
              <a:ext cx="165502" cy="1190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18" name="Straight Connector 17"/>
            <p:cNvCxnSpPr>
              <a:stCxn id="6" idx="2"/>
              <a:endCxn id="10" idx="0"/>
            </p:cNvCxnSpPr>
            <p:nvPr/>
          </p:nvCxnSpPr>
          <p:spPr bwMode="auto">
            <a:xfrm rot="16200000" flipH="1">
              <a:off x="7547185" y="984597"/>
              <a:ext cx="165502" cy="112290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20" name="Straight Connector 19"/>
            <p:cNvCxnSpPr>
              <a:stCxn id="7" idx="2"/>
            </p:cNvCxnSpPr>
            <p:nvPr/>
          </p:nvCxnSpPr>
          <p:spPr bwMode="auto">
            <a:xfrm rot="5400000">
              <a:off x="5919730" y="2104789"/>
              <a:ext cx="282516" cy="76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22" name="Straight Connector 21"/>
            <p:cNvCxnSpPr>
              <a:stCxn id="8" idx="2"/>
            </p:cNvCxnSpPr>
            <p:nvPr/>
          </p:nvCxnSpPr>
          <p:spPr bwMode="auto">
            <a:xfrm rot="5400000">
              <a:off x="6634111" y="2515534"/>
              <a:ext cx="1101606" cy="52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24" name="Straight Connector 23"/>
            <p:cNvCxnSpPr>
              <a:stCxn id="10" idx="2"/>
            </p:cNvCxnSpPr>
            <p:nvPr/>
          </p:nvCxnSpPr>
          <p:spPr bwMode="auto">
            <a:xfrm rot="5400000">
              <a:off x="6902010" y="3246746"/>
              <a:ext cx="2568770" cy="998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grpSp>
          <p:nvGrpSpPr>
            <p:cNvPr id="9" name="Group 223"/>
            <p:cNvGrpSpPr/>
            <p:nvPr/>
          </p:nvGrpSpPr>
          <p:grpSpPr>
            <a:xfrm>
              <a:off x="6372200" y="3068960"/>
              <a:ext cx="1620180" cy="1305145"/>
              <a:chOff x="5382090" y="3068960"/>
              <a:chExt cx="1620180" cy="1305145"/>
            </a:xfrm>
          </p:grpSpPr>
          <p:sp>
            <p:nvSpPr>
              <p:cNvPr id="32" name="Rounded Rectangle 31"/>
              <p:cNvSpPr/>
              <p:nvPr/>
            </p:nvSpPr>
            <p:spPr bwMode="auto">
              <a:xfrm>
                <a:off x="5382090" y="3068960"/>
                <a:ext cx="1620180" cy="1305145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Simulation d</a:t>
                </a:r>
                <a:r>
                  <a:rPr lang="en-GB" sz="1400" dirty="0" smtClean="0"/>
                  <a:t>ata</a:t>
                </a:r>
                <a:endParaRPr kumimoji="0" lang="en-GB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80" name="Rounded Rectangle 79"/>
              <p:cNvSpPr/>
              <p:nvPr/>
            </p:nvSpPr>
            <p:spPr bwMode="auto">
              <a:xfrm>
                <a:off x="5517105" y="3429000"/>
                <a:ext cx="1080120" cy="1800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OODB metadata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84" name="Rounded Rectangle 83"/>
              <p:cNvSpPr/>
              <p:nvPr/>
            </p:nvSpPr>
            <p:spPr bwMode="auto">
              <a:xfrm>
                <a:off x="5427096" y="392405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09" name="Rounded Rectangle 108"/>
              <p:cNvSpPr/>
              <p:nvPr/>
            </p:nvSpPr>
            <p:spPr bwMode="auto">
              <a:xfrm>
                <a:off x="5877145" y="392405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0" name="Rounded Rectangle 109"/>
              <p:cNvSpPr/>
              <p:nvPr/>
            </p:nvSpPr>
            <p:spPr bwMode="auto">
              <a:xfrm>
                <a:off x="6327195" y="392405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1" name="Rounded Rectangle 110"/>
              <p:cNvSpPr/>
              <p:nvPr/>
            </p:nvSpPr>
            <p:spPr bwMode="auto">
              <a:xfrm>
                <a:off x="5472100" y="396906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2" name="Rounded Rectangle 111"/>
              <p:cNvSpPr/>
              <p:nvPr/>
            </p:nvSpPr>
            <p:spPr bwMode="auto">
              <a:xfrm>
                <a:off x="5922149" y="396906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3" name="Rounded Rectangle 112"/>
              <p:cNvSpPr/>
              <p:nvPr/>
            </p:nvSpPr>
            <p:spPr bwMode="auto">
              <a:xfrm>
                <a:off x="6372199" y="396906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4" name="Rounded Rectangle 113"/>
              <p:cNvSpPr/>
              <p:nvPr/>
            </p:nvSpPr>
            <p:spPr bwMode="auto">
              <a:xfrm>
                <a:off x="5517105" y="401406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5" name="Rounded Rectangle 114"/>
              <p:cNvSpPr/>
              <p:nvPr/>
            </p:nvSpPr>
            <p:spPr bwMode="auto">
              <a:xfrm>
                <a:off x="5967154" y="401406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6" name="Rounded Rectangle 115"/>
              <p:cNvSpPr/>
              <p:nvPr/>
            </p:nvSpPr>
            <p:spPr bwMode="auto">
              <a:xfrm>
                <a:off x="6417204" y="401406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7" name="Rounded Rectangle 116"/>
              <p:cNvSpPr/>
              <p:nvPr/>
            </p:nvSpPr>
            <p:spPr bwMode="auto">
              <a:xfrm>
                <a:off x="5562110" y="405907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8" name="Rounded Rectangle 117"/>
              <p:cNvSpPr/>
              <p:nvPr/>
            </p:nvSpPr>
            <p:spPr bwMode="auto">
              <a:xfrm>
                <a:off x="6012159" y="405907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19" name="Rounded Rectangle 118"/>
              <p:cNvSpPr/>
              <p:nvPr/>
            </p:nvSpPr>
            <p:spPr bwMode="auto">
              <a:xfrm>
                <a:off x="6462209" y="4059070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20" name="Rounded Rectangle 119"/>
              <p:cNvSpPr/>
              <p:nvPr/>
            </p:nvSpPr>
            <p:spPr bwMode="auto">
              <a:xfrm>
                <a:off x="5607115" y="410407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21" name="Rounded Rectangle 120"/>
              <p:cNvSpPr/>
              <p:nvPr/>
            </p:nvSpPr>
            <p:spPr bwMode="auto">
              <a:xfrm>
                <a:off x="6057164" y="410407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22" name="Rounded Rectangle 121"/>
              <p:cNvSpPr/>
              <p:nvPr/>
            </p:nvSpPr>
            <p:spPr bwMode="auto">
              <a:xfrm>
                <a:off x="6507214" y="4104075"/>
                <a:ext cx="360040" cy="180020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cxnSp>
            <p:nvCxnSpPr>
              <p:cNvPr id="126" name="Straight Arrow Connector 125"/>
              <p:cNvCxnSpPr>
                <a:endCxn id="84" idx="0"/>
              </p:cNvCxnSpPr>
              <p:nvPr/>
            </p:nvCxnSpPr>
            <p:spPr bwMode="auto">
              <a:xfrm rot="10800000" flipV="1">
                <a:off x="5607117" y="3609019"/>
                <a:ext cx="450049" cy="31503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27" name="Straight Arrow Connector 126"/>
              <p:cNvCxnSpPr>
                <a:stCxn id="80" idx="2"/>
                <a:endCxn id="109" idx="0"/>
              </p:cNvCxnSpPr>
              <p:nvPr/>
            </p:nvCxnSpPr>
            <p:spPr bwMode="auto">
              <a:xfrm rot="5400000">
                <a:off x="5899648" y="3766537"/>
                <a:ext cx="315035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30" name="Straight Arrow Connector 129"/>
              <p:cNvCxnSpPr>
                <a:stCxn id="80" idx="2"/>
                <a:endCxn id="110" idx="0"/>
              </p:cNvCxnSpPr>
              <p:nvPr/>
            </p:nvCxnSpPr>
            <p:spPr bwMode="auto">
              <a:xfrm rot="16200000" flipH="1">
                <a:off x="6124673" y="3541512"/>
                <a:ext cx="315035" cy="45005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sp>
            <p:nvSpPr>
              <p:cNvPr id="133" name="Rounded Rectangle 132"/>
              <p:cNvSpPr/>
              <p:nvPr/>
            </p:nvSpPr>
            <p:spPr bwMode="auto">
              <a:xfrm>
                <a:off x="5562110" y="3474005"/>
                <a:ext cx="1080120" cy="1800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OODB metadata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cxnSp>
            <p:nvCxnSpPr>
              <p:cNvPr id="134" name="Straight Arrow Connector 133"/>
              <p:cNvCxnSpPr>
                <a:endCxn id="111" idx="0"/>
              </p:cNvCxnSpPr>
              <p:nvPr/>
            </p:nvCxnSpPr>
            <p:spPr bwMode="auto">
              <a:xfrm rot="10800000" flipV="1">
                <a:off x="5652120" y="3654024"/>
                <a:ext cx="450050" cy="31503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35" name="Straight Arrow Connector 134"/>
              <p:cNvCxnSpPr>
                <a:stCxn id="133" idx="2"/>
                <a:endCxn id="112" idx="0"/>
              </p:cNvCxnSpPr>
              <p:nvPr/>
            </p:nvCxnSpPr>
            <p:spPr bwMode="auto">
              <a:xfrm rot="5400000">
                <a:off x="5944653" y="3811542"/>
                <a:ext cx="315035" cy="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36" name="Straight Arrow Connector 135"/>
              <p:cNvCxnSpPr>
                <a:stCxn id="133" idx="2"/>
                <a:endCxn id="113" idx="0"/>
              </p:cNvCxnSpPr>
              <p:nvPr/>
            </p:nvCxnSpPr>
            <p:spPr bwMode="auto">
              <a:xfrm rot="16200000" flipH="1">
                <a:off x="6169677" y="3586517"/>
                <a:ext cx="315035" cy="450049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sp>
            <p:nvSpPr>
              <p:cNvPr id="137" name="Rounded Rectangle 136"/>
              <p:cNvSpPr/>
              <p:nvPr/>
            </p:nvSpPr>
            <p:spPr bwMode="auto">
              <a:xfrm>
                <a:off x="5607115" y="3519010"/>
                <a:ext cx="1080120" cy="1800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OODB metadata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cxnSp>
            <p:nvCxnSpPr>
              <p:cNvPr id="138" name="Straight Arrow Connector 137"/>
              <p:cNvCxnSpPr>
                <a:endCxn id="114" idx="0"/>
              </p:cNvCxnSpPr>
              <p:nvPr/>
            </p:nvCxnSpPr>
            <p:spPr bwMode="auto">
              <a:xfrm rot="10800000" flipV="1">
                <a:off x="5697125" y="3699029"/>
                <a:ext cx="450050" cy="31503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39" name="Straight Arrow Connector 138"/>
              <p:cNvCxnSpPr>
                <a:stCxn id="137" idx="2"/>
                <a:endCxn id="115" idx="0"/>
              </p:cNvCxnSpPr>
              <p:nvPr/>
            </p:nvCxnSpPr>
            <p:spPr bwMode="auto">
              <a:xfrm rot="5400000">
                <a:off x="5989658" y="3856547"/>
                <a:ext cx="315035" cy="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40" name="Straight Arrow Connector 139"/>
              <p:cNvCxnSpPr>
                <a:stCxn id="137" idx="2"/>
                <a:endCxn id="116" idx="0"/>
              </p:cNvCxnSpPr>
              <p:nvPr/>
            </p:nvCxnSpPr>
            <p:spPr bwMode="auto">
              <a:xfrm rot="16200000" flipH="1">
                <a:off x="6214682" y="3631522"/>
                <a:ext cx="315035" cy="450049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sp>
            <p:nvSpPr>
              <p:cNvPr id="141" name="Rounded Rectangle 140"/>
              <p:cNvSpPr/>
              <p:nvPr/>
            </p:nvSpPr>
            <p:spPr bwMode="auto">
              <a:xfrm>
                <a:off x="5652120" y="3564015"/>
                <a:ext cx="1080120" cy="1800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OODB metadata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cxnSp>
            <p:nvCxnSpPr>
              <p:cNvPr id="142" name="Straight Arrow Connector 141"/>
              <p:cNvCxnSpPr>
                <a:endCxn id="117" idx="0"/>
              </p:cNvCxnSpPr>
              <p:nvPr/>
            </p:nvCxnSpPr>
            <p:spPr bwMode="auto">
              <a:xfrm rot="10800000" flipV="1">
                <a:off x="5742130" y="3744034"/>
                <a:ext cx="450050" cy="31503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43" name="Straight Arrow Connector 142"/>
              <p:cNvCxnSpPr>
                <a:stCxn id="141" idx="2"/>
                <a:endCxn id="118" idx="0"/>
              </p:cNvCxnSpPr>
              <p:nvPr/>
            </p:nvCxnSpPr>
            <p:spPr bwMode="auto">
              <a:xfrm rot="5400000">
                <a:off x="6034663" y="3901552"/>
                <a:ext cx="315035" cy="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44" name="Straight Arrow Connector 143"/>
              <p:cNvCxnSpPr>
                <a:stCxn id="141" idx="2"/>
                <a:endCxn id="119" idx="0"/>
              </p:cNvCxnSpPr>
              <p:nvPr/>
            </p:nvCxnSpPr>
            <p:spPr bwMode="auto">
              <a:xfrm rot="16200000" flipH="1">
                <a:off x="6259687" y="3676527"/>
                <a:ext cx="315035" cy="450049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sp>
            <p:nvSpPr>
              <p:cNvPr id="145" name="Rounded Rectangle 144"/>
              <p:cNvSpPr/>
              <p:nvPr/>
            </p:nvSpPr>
            <p:spPr bwMode="auto">
              <a:xfrm>
                <a:off x="5697125" y="3609020"/>
                <a:ext cx="1080120" cy="1800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OODB metadata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cxnSp>
            <p:nvCxnSpPr>
              <p:cNvPr id="146" name="Straight Arrow Connector 145"/>
              <p:cNvCxnSpPr>
                <a:endCxn id="120" idx="0"/>
              </p:cNvCxnSpPr>
              <p:nvPr/>
            </p:nvCxnSpPr>
            <p:spPr bwMode="auto">
              <a:xfrm rot="10800000" flipV="1">
                <a:off x="5787135" y="3789039"/>
                <a:ext cx="450050" cy="31503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47" name="Straight Arrow Connector 146"/>
              <p:cNvCxnSpPr>
                <a:stCxn id="145" idx="2"/>
                <a:endCxn id="121" idx="0"/>
              </p:cNvCxnSpPr>
              <p:nvPr/>
            </p:nvCxnSpPr>
            <p:spPr bwMode="auto">
              <a:xfrm rot="5400000">
                <a:off x="6079668" y="3946557"/>
                <a:ext cx="315035" cy="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48" name="Straight Arrow Connector 147"/>
              <p:cNvCxnSpPr>
                <a:stCxn id="145" idx="2"/>
                <a:endCxn id="122" idx="0"/>
              </p:cNvCxnSpPr>
              <p:nvPr/>
            </p:nvCxnSpPr>
            <p:spPr bwMode="auto">
              <a:xfrm rot="16200000" flipH="1">
                <a:off x="6304692" y="3721532"/>
                <a:ext cx="315035" cy="450049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</p:grpSp>
        <p:grpSp>
          <p:nvGrpSpPr>
            <p:cNvPr id="11" name="Group 224"/>
            <p:cNvGrpSpPr/>
            <p:nvPr/>
          </p:nvGrpSpPr>
          <p:grpSpPr>
            <a:xfrm>
              <a:off x="5292080" y="2249870"/>
              <a:ext cx="1530170" cy="675074"/>
              <a:chOff x="4662010" y="2213865"/>
              <a:chExt cx="1530170" cy="675074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4662010" y="2213865"/>
                <a:ext cx="1530170" cy="675074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400" dirty="0" smtClean="0"/>
                  <a:t>Posix s</a:t>
                </a: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triped</a:t>
                </a:r>
                <a:r>
                  <a:rPr kumimoji="0" lang="en-GB" sz="14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 file</a:t>
                </a:r>
                <a:endParaRPr kumimoji="0" lang="en-GB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 bwMode="auto">
              <a:xfrm>
                <a:off x="4752020" y="2573905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 bwMode="auto">
              <a:xfrm>
                <a:off x="4887035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b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5022050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c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5157065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 bwMode="auto">
              <a:xfrm>
                <a:off x="5292080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00" dirty="0" smtClean="0"/>
                  <a:t>b</a:t>
                </a:r>
                <a:endPara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5427095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c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5562110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 bwMode="auto">
              <a:xfrm>
                <a:off x="5697125" y="2573906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b</a:t>
                </a:r>
              </a:p>
            </p:txBody>
          </p:sp>
          <p:sp>
            <p:nvSpPr>
              <p:cNvPr id="165" name="Rectangle 164"/>
              <p:cNvSpPr/>
              <p:nvPr/>
            </p:nvSpPr>
            <p:spPr bwMode="auto">
              <a:xfrm>
                <a:off x="5832140" y="2573905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00" dirty="0" smtClean="0"/>
                  <a:t>c</a:t>
                </a:r>
                <a:endPara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 bwMode="auto">
              <a:xfrm>
                <a:off x="5967155" y="2573905"/>
                <a:ext cx="135015" cy="22502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00" dirty="0" smtClean="0"/>
                  <a:t>a</a:t>
                </a:r>
                <a:endPara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</p:grpSp>
        <p:grpSp>
          <p:nvGrpSpPr>
            <p:cNvPr id="12" name="Group 222"/>
            <p:cNvGrpSpPr/>
            <p:nvPr/>
          </p:nvGrpSpPr>
          <p:grpSpPr>
            <a:xfrm>
              <a:off x="7326306" y="4536124"/>
              <a:ext cx="1710190" cy="1845204"/>
              <a:chOff x="7272300" y="2978950"/>
              <a:chExt cx="1710190" cy="1845204"/>
            </a:xfrm>
          </p:grpSpPr>
          <p:sp>
            <p:nvSpPr>
              <p:cNvPr id="151" name="Rounded Rectangle 150"/>
              <p:cNvSpPr/>
              <p:nvPr/>
            </p:nvSpPr>
            <p:spPr bwMode="auto">
              <a:xfrm>
                <a:off x="7272300" y="2978950"/>
                <a:ext cx="1710190" cy="1845204"/>
              </a:xfrm>
              <a:prstGeom prst="roundRect">
                <a:avLst/>
              </a:prstGeom>
              <a:solidFill>
                <a:schemeClr val="accent4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MapReduce</a:t>
                </a: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 data</a:t>
                </a:r>
              </a:p>
            </p:txBody>
          </p:sp>
          <p:sp>
            <p:nvSpPr>
              <p:cNvPr id="155" name="Rounded Rectangle 154"/>
              <p:cNvSpPr/>
              <p:nvPr/>
            </p:nvSpPr>
            <p:spPr bwMode="auto">
              <a:xfrm>
                <a:off x="7407314" y="3428999"/>
                <a:ext cx="1035115" cy="180020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05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Blocksequence</a:t>
                </a:r>
                <a:endParaRPr kumimoji="0" lang="en-GB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59" name="Rounded Rectangle 158"/>
              <p:cNvSpPr/>
              <p:nvPr/>
            </p:nvSpPr>
            <p:spPr bwMode="auto">
              <a:xfrm>
                <a:off x="8307415" y="369902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60" name="Rounded Rectangle 159"/>
              <p:cNvSpPr/>
              <p:nvPr/>
            </p:nvSpPr>
            <p:spPr bwMode="auto">
              <a:xfrm>
                <a:off x="8352420" y="3744034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2" name="Rounded Rectangle 181"/>
              <p:cNvSpPr/>
              <p:nvPr/>
            </p:nvSpPr>
            <p:spPr bwMode="auto">
              <a:xfrm>
                <a:off x="8397425" y="378903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4" name="Rounded Rectangle 183"/>
              <p:cNvSpPr/>
              <p:nvPr/>
            </p:nvSpPr>
            <p:spPr bwMode="auto">
              <a:xfrm>
                <a:off x="8307415" y="405906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5" name="Rounded Rectangle 184"/>
              <p:cNvSpPr/>
              <p:nvPr/>
            </p:nvSpPr>
            <p:spPr bwMode="auto">
              <a:xfrm>
                <a:off x="8352420" y="4104074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6" name="Rounded Rectangle 185"/>
              <p:cNvSpPr/>
              <p:nvPr/>
            </p:nvSpPr>
            <p:spPr bwMode="auto">
              <a:xfrm>
                <a:off x="8397425" y="414907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7" name="Rounded Rectangle 186"/>
              <p:cNvSpPr/>
              <p:nvPr/>
            </p:nvSpPr>
            <p:spPr bwMode="auto">
              <a:xfrm>
                <a:off x="8307415" y="441910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8" name="Rounded Rectangle 187"/>
              <p:cNvSpPr/>
              <p:nvPr/>
            </p:nvSpPr>
            <p:spPr bwMode="auto">
              <a:xfrm>
                <a:off x="8352420" y="4464114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sp>
            <p:nvSpPr>
              <p:cNvPr id="189" name="Rounded Rectangle 188"/>
              <p:cNvSpPr/>
              <p:nvPr/>
            </p:nvSpPr>
            <p:spPr bwMode="auto">
              <a:xfrm>
                <a:off x="8397425" y="4509119"/>
                <a:ext cx="405044" cy="18002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GB" sz="1050" dirty="0" smtClean="0"/>
                  <a:t>d</a:t>
                </a:r>
                <a:r>
                  <a:rPr kumimoji="0" lang="en-GB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rPr>
                  <a:t>ata</a:t>
                </a:r>
              </a:p>
            </p:txBody>
          </p:sp>
          <p:cxnSp>
            <p:nvCxnSpPr>
              <p:cNvPr id="191" name="Shape 190"/>
              <p:cNvCxnSpPr>
                <a:stCxn id="155" idx="2"/>
                <a:endCxn id="159" idx="1"/>
              </p:cNvCxnSpPr>
              <p:nvPr/>
            </p:nvCxnSpPr>
            <p:spPr bwMode="auto">
              <a:xfrm rot="16200000" flipH="1">
                <a:off x="8026133" y="3507757"/>
                <a:ext cx="180020" cy="38254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92" name="Shape 191"/>
              <p:cNvCxnSpPr>
                <a:stCxn id="155" idx="2"/>
                <a:endCxn id="160" idx="1"/>
              </p:cNvCxnSpPr>
              <p:nvPr/>
            </p:nvCxnSpPr>
            <p:spPr bwMode="auto">
              <a:xfrm rot="16200000" flipH="1">
                <a:off x="8026134" y="3507757"/>
                <a:ext cx="225025" cy="427548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95" name="Shape 194"/>
              <p:cNvCxnSpPr>
                <a:stCxn id="155" idx="2"/>
                <a:endCxn id="182" idx="1"/>
              </p:cNvCxnSpPr>
              <p:nvPr/>
            </p:nvCxnSpPr>
            <p:spPr bwMode="auto">
              <a:xfrm rot="16200000" flipH="1">
                <a:off x="8026133" y="3507757"/>
                <a:ext cx="270030" cy="47255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198" name="Shape 197"/>
              <p:cNvCxnSpPr>
                <a:stCxn id="155" idx="2"/>
                <a:endCxn id="184" idx="1"/>
              </p:cNvCxnSpPr>
              <p:nvPr/>
            </p:nvCxnSpPr>
            <p:spPr bwMode="auto">
              <a:xfrm rot="16200000" flipH="1">
                <a:off x="7846113" y="3687777"/>
                <a:ext cx="540060" cy="38254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201" name="Shape 200"/>
              <p:cNvCxnSpPr>
                <a:stCxn id="155" idx="2"/>
                <a:endCxn id="185" idx="1"/>
              </p:cNvCxnSpPr>
              <p:nvPr/>
            </p:nvCxnSpPr>
            <p:spPr bwMode="auto">
              <a:xfrm rot="16200000" flipH="1">
                <a:off x="7846114" y="3687777"/>
                <a:ext cx="585065" cy="427548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204" name="Shape 203"/>
              <p:cNvCxnSpPr>
                <a:stCxn id="155" idx="2"/>
                <a:endCxn id="186" idx="1"/>
              </p:cNvCxnSpPr>
              <p:nvPr/>
            </p:nvCxnSpPr>
            <p:spPr bwMode="auto">
              <a:xfrm rot="16200000" flipH="1">
                <a:off x="7846113" y="3687777"/>
                <a:ext cx="630070" cy="47255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207" name="Shape 206"/>
              <p:cNvCxnSpPr>
                <a:stCxn id="155" idx="2"/>
                <a:endCxn id="187" idx="1"/>
              </p:cNvCxnSpPr>
              <p:nvPr/>
            </p:nvCxnSpPr>
            <p:spPr bwMode="auto">
              <a:xfrm rot="16200000" flipH="1">
                <a:off x="7666093" y="3867797"/>
                <a:ext cx="900100" cy="38254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210" name="Shape 209"/>
              <p:cNvCxnSpPr>
                <a:stCxn id="155" idx="2"/>
                <a:endCxn id="188" idx="1"/>
              </p:cNvCxnSpPr>
              <p:nvPr/>
            </p:nvCxnSpPr>
            <p:spPr bwMode="auto">
              <a:xfrm rot="16200000" flipH="1">
                <a:off x="7666094" y="3867797"/>
                <a:ext cx="945105" cy="427548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  <p:cxnSp>
            <p:nvCxnSpPr>
              <p:cNvPr id="213" name="Shape 212"/>
              <p:cNvCxnSpPr>
                <a:stCxn id="155" idx="2"/>
                <a:endCxn id="189" idx="1"/>
              </p:cNvCxnSpPr>
              <p:nvPr/>
            </p:nvCxnSpPr>
            <p:spPr bwMode="auto">
              <a:xfrm rot="16200000" flipH="1">
                <a:off x="7666093" y="3867797"/>
                <a:ext cx="990110" cy="472553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sm" len="med"/>
              </a:ln>
              <a:effectLst/>
            </p:spPr>
          </p:cxnSp>
        </p:grpSp>
        <p:cxnSp>
          <p:nvCxnSpPr>
            <p:cNvPr id="90" name="Straight Connector 89"/>
            <p:cNvCxnSpPr>
              <a:stCxn id="7" idx="2"/>
            </p:cNvCxnSpPr>
            <p:nvPr/>
          </p:nvCxnSpPr>
          <p:spPr bwMode="auto">
            <a:xfrm rot="5400000">
              <a:off x="5828364" y="1896411"/>
              <a:ext cx="165504" cy="3073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93" name="Straight Connector 92"/>
            <p:cNvCxnSpPr>
              <a:stCxn id="7" idx="2"/>
            </p:cNvCxnSpPr>
            <p:nvPr/>
          </p:nvCxnSpPr>
          <p:spPr bwMode="auto">
            <a:xfrm rot="16200000" flipH="1">
              <a:off x="6116397" y="1915768"/>
              <a:ext cx="165502" cy="26867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96" name="Straight Connector 95"/>
            <p:cNvCxnSpPr>
              <a:stCxn id="8" idx="2"/>
            </p:cNvCxnSpPr>
            <p:nvPr/>
          </p:nvCxnSpPr>
          <p:spPr bwMode="auto">
            <a:xfrm rot="5400000">
              <a:off x="6985149" y="2002478"/>
              <a:ext cx="237512" cy="16726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99" name="Straight Connector 98"/>
            <p:cNvCxnSpPr>
              <a:stCxn id="8" idx="2"/>
            </p:cNvCxnSpPr>
            <p:nvPr/>
          </p:nvCxnSpPr>
          <p:spPr bwMode="auto">
            <a:xfrm rot="16200000" flipH="1">
              <a:off x="7165168" y="1989722"/>
              <a:ext cx="237512" cy="1927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102" name="Straight Connector 101"/>
            <p:cNvCxnSpPr>
              <a:stCxn id="10" idx="2"/>
            </p:cNvCxnSpPr>
            <p:nvPr/>
          </p:nvCxnSpPr>
          <p:spPr bwMode="auto">
            <a:xfrm rot="5400000">
              <a:off x="7974114" y="1987592"/>
              <a:ext cx="237512" cy="19703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  <p:cxnSp>
          <p:nvCxnSpPr>
            <p:cNvPr id="105" name="Straight Connector 104"/>
            <p:cNvCxnSpPr>
              <a:stCxn id="10" idx="2"/>
            </p:cNvCxnSpPr>
            <p:nvPr/>
          </p:nvCxnSpPr>
          <p:spPr bwMode="auto">
            <a:xfrm rot="16200000" flipH="1">
              <a:off x="8190137" y="1968604"/>
              <a:ext cx="237512" cy="2350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199"/>
            <a:ext cx="8278688" cy="4616153"/>
          </a:xfrm>
        </p:spPr>
        <p:txBody>
          <a:bodyPr>
            <a:normAutofit/>
          </a:bodyPr>
          <a:lstStyle/>
          <a:p>
            <a:r>
              <a:rPr lang="en-GB" dirty="0" smtClean="0"/>
              <a:t>DAOS Containers</a:t>
            </a:r>
          </a:p>
          <a:p>
            <a:pPr lvl="1"/>
            <a:r>
              <a:rPr lang="en-GB" dirty="0" smtClean="0"/>
              <a:t>Application </a:t>
            </a:r>
            <a:r>
              <a:rPr lang="en-GB" dirty="0" smtClean="0"/>
              <a:t>data and metadata</a:t>
            </a:r>
          </a:p>
          <a:p>
            <a:pPr lvl="1"/>
            <a:r>
              <a:rPr lang="en-GB" dirty="0" smtClean="0"/>
              <a:t>Object resilience</a:t>
            </a:r>
          </a:p>
          <a:p>
            <a:pPr lvl="2"/>
            <a:r>
              <a:rPr lang="en-GB" dirty="0" smtClean="0"/>
              <a:t>N-way mirrors / RAID6</a:t>
            </a:r>
          </a:p>
          <a:p>
            <a:pPr lvl="1"/>
            <a:r>
              <a:rPr lang="en-GB" dirty="0" smtClean="0"/>
              <a:t>Data management</a:t>
            </a:r>
          </a:p>
          <a:p>
            <a:pPr lvl="2"/>
            <a:r>
              <a:rPr lang="en-GB" dirty="0" smtClean="0"/>
              <a:t>Migration over pools / between containers</a:t>
            </a:r>
          </a:p>
          <a:p>
            <a:pPr lvl="1"/>
            <a:r>
              <a:rPr lang="en-GB" dirty="0" smtClean="0"/>
              <a:t>10s of billions of objects distributed over thousands of OSSs</a:t>
            </a:r>
          </a:p>
          <a:p>
            <a:pPr lvl="2"/>
            <a:r>
              <a:rPr lang="en-GB" dirty="0" smtClean="0"/>
              <a:t>Share-nothing create/destroy, read/write</a:t>
            </a:r>
          </a:p>
          <a:p>
            <a:pPr lvl="2"/>
            <a:r>
              <a:rPr lang="en-GB" dirty="0" smtClean="0"/>
              <a:t>Millions of application threads</a:t>
            </a:r>
          </a:p>
          <a:p>
            <a:pPr lvl="1"/>
            <a:r>
              <a:rPr lang="en-GB" dirty="0" smtClean="0"/>
              <a:t>ACID transactions on objects and containers</a:t>
            </a:r>
          </a:p>
          <a:p>
            <a:pPr lvl="2"/>
            <a:r>
              <a:rPr lang="en-GB" dirty="0" smtClean="0"/>
              <a:t>Defined state on any/all combinations of failures</a:t>
            </a:r>
          </a:p>
          <a:p>
            <a:pPr lvl="2"/>
            <a:r>
              <a:rPr lang="en-GB" dirty="0" smtClean="0"/>
              <a:t>No scanning on </a:t>
            </a:r>
            <a:r>
              <a:rPr lang="en-GB" dirty="0" smtClean="0"/>
              <a:t>recovery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I/O stack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sp>
        <p:nvSpPr>
          <p:cNvPr id="87" name="Rectangle 86"/>
          <p:cNvSpPr/>
          <p:nvPr/>
        </p:nvSpPr>
        <p:spPr bwMode="auto">
          <a:xfrm>
            <a:off x="5868144" y="1772816"/>
            <a:ext cx="29523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Middleware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868144" y="2276872"/>
            <a:ext cx="29523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charset="0"/>
                <a:ea typeface="ＭＳ Ｐゴシック" pitchFamily="1" charset="-128"/>
              </a:rPr>
              <a:t>DAOS</a:t>
            </a:r>
            <a:endParaRPr lang="en-GB" sz="1600" dirty="0" smtClean="0">
              <a:solidFill>
                <a:schemeClr val="bg1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5868144" y="1268760"/>
            <a:ext cx="11521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Application</a:t>
            </a:r>
          </a:p>
        </p:txBody>
      </p:sp>
      <p:sp>
        <p:nvSpPr>
          <p:cNvPr id="90" name="Up-Down Arrow 89"/>
          <p:cNvSpPr/>
          <p:nvPr/>
        </p:nvSpPr>
        <p:spPr bwMode="auto">
          <a:xfrm>
            <a:off x="5364088" y="1268760"/>
            <a:ext cx="432048" cy="1224136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Userspace</a:t>
            </a:r>
          </a:p>
        </p:txBody>
      </p:sp>
      <p:sp>
        <p:nvSpPr>
          <p:cNvPr id="91" name="Up-Down Arrow 90"/>
          <p:cNvSpPr/>
          <p:nvPr/>
        </p:nvSpPr>
        <p:spPr bwMode="auto">
          <a:xfrm>
            <a:off x="5364088" y="2492897"/>
            <a:ext cx="432048" cy="720080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36000" tIns="0" rIns="36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Kernel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5868144" y="2780928"/>
            <a:ext cx="2952328" cy="432048"/>
          </a:xfrm>
          <a:prstGeom prst="rect">
            <a:avLst/>
          </a:prstGeom>
          <a:solidFill>
            <a:srgbClr val="7030A0"/>
          </a:solidFill>
          <a:ln>
            <a:solidFill>
              <a:srgbClr val="552579"/>
            </a:solidFill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Storage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7956376" y="1268760"/>
            <a:ext cx="864096" cy="4320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Tools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092280" y="1268760"/>
            <a:ext cx="792088" cy="432048"/>
          </a:xfrm>
          <a:prstGeom prst="rect">
            <a:avLst/>
          </a:prstGeom>
          <a:gradFill flip="none" rotWithShape="1">
            <a:gsLst>
              <a:gs pos="25000">
                <a:schemeClr val="accent1"/>
              </a:gs>
              <a:gs pos="75000">
                <a:schemeClr val="accent4">
                  <a:lumMod val="75000"/>
                </a:schemeClr>
              </a:gs>
            </a:gsLst>
            <a:lin ang="2700000" scaled="1"/>
            <a:tileRect/>
          </a:gra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Query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5724128" y="1124744"/>
            <a:ext cx="3168352" cy="1123554"/>
          </a:xfrm>
          <a:prstGeom prst="rect">
            <a:avLst/>
          </a:prstGeom>
          <a:solidFill>
            <a:schemeClr val="bg1">
              <a:alpha val="6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04008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Userspace</a:t>
            </a:r>
          </a:p>
          <a:p>
            <a:pPr lvl="1"/>
            <a:r>
              <a:rPr lang="en-GB" dirty="0" smtClean="0"/>
              <a:t>Easier development and </a:t>
            </a:r>
            <a:r>
              <a:rPr lang="en-GB" dirty="0" smtClean="0"/>
              <a:t>debug</a:t>
            </a:r>
          </a:p>
          <a:p>
            <a:pPr lvl="1"/>
            <a:r>
              <a:rPr lang="en-US" dirty="0" smtClean="0"/>
              <a:t>Low latency / OS bypass</a:t>
            </a:r>
            <a:endParaRPr lang="en-GB" dirty="0" smtClean="0"/>
          </a:p>
          <a:p>
            <a:r>
              <a:rPr lang="en-GB" dirty="0" smtClean="0"/>
              <a:t>Middleware</a:t>
            </a:r>
            <a:endParaRPr lang="en-GB" dirty="0" smtClean="0"/>
          </a:p>
          <a:p>
            <a:pPr lvl="1"/>
            <a:r>
              <a:rPr lang="en-GB" dirty="0" smtClean="0"/>
              <a:t>Domain-specific API style </a:t>
            </a:r>
          </a:p>
          <a:p>
            <a:pPr lvl="2"/>
            <a:r>
              <a:rPr lang="en-GB" dirty="0" smtClean="0"/>
              <a:t>Collective / independent</a:t>
            </a:r>
          </a:p>
          <a:p>
            <a:pPr lvl="2"/>
            <a:r>
              <a:rPr lang="en-GB" dirty="0" smtClean="0"/>
              <a:t>Transaction model</a:t>
            </a:r>
          </a:p>
          <a:p>
            <a:pPr lvl="2"/>
            <a:r>
              <a:rPr lang="en-US" dirty="0" smtClean="0"/>
              <a:t>OODB, </a:t>
            </a:r>
            <a:r>
              <a:rPr lang="en-US" dirty="0" err="1" smtClean="0"/>
              <a:t>Hadoop</a:t>
            </a:r>
            <a:r>
              <a:rPr lang="en-US" dirty="0" smtClean="0"/>
              <a:t>, HDF5, Posix…</a:t>
            </a:r>
          </a:p>
          <a:p>
            <a:pPr lvl="1"/>
            <a:r>
              <a:rPr lang="en-US" dirty="0" smtClean="0"/>
              <a:t>I/O staging / burst buffers</a:t>
            </a:r>
            <a:endParaRPr lang="en-US" dirty="0" smtClean="0"/>
          </a:p>
          <a:p>
            <a:r>
              <a:rPr lang="en-GB" dirty="0" smtClean="0"/>
              <a:t>Applications and tools</a:t>
            </a:r>
          </a:p>
          <a:p>
            <a:pPr lvl="1"/>
            <a:r>
              <a:rPr lang="en-GB" dirty="0" smtClean="0"/>
              <a:t>Backup and restore</a:t>
            </a:r>
          </a:p>
          <a:p>
            <a:pPr lvl="1"/>
            <a:r>
              <a:rPr lang="en-GB" dirty="0" smtClean="0"/>
              <a:t>Query, search and analysis</a:t>
            </a:r>
          </a:p>
          <a:p>
            <a:pPr lvl="1"/>
            <a:r>
              <a:rPr lang="en-GB" dirty="0" smtClean="0"/>
              <a:t>Data browsers, </a:t>
            </a:r>
            <a:r>
              <a:rPr lang="en-GB" dirty="0" err="1" smtClean="0"/>
              <a:t>visualisers</a:t>
            </a:r>
            <a:r>
              <a:rPr lang="en-GB" dirty="0" smtClean="0"/>
              <a:t> and editors</a:t>
            </a:r>
          </a:p>
          <a:p>
            <a:pPr lvl="1"/>
            <a:r>
              <a:rPr lang="en-GB" dirty="0" smtClean="0"/>
              <a:t>General purpose or application specific according to target APIs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I/O stack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5868144" y="1772816"/>
            <a:ext cx="29523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Middleware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868144" y="2276872"/>
            <a:ext cx="29523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charset="0"/>
                <a:ea typeface="ＭＳ Ｐゴシック" pitchFamily="1" charset="-128"/>
              </a:rPr>
              <a:t>DAOS</a:t>
            </a:r>
            <a:endParaRPr lang="en-GB" sz="1600" dirty="0" smtClean="0">
              <a:solidFill>
                <a:schemeClr val="bg1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868144" y="1268760"/>
            <a:ext cx="115212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Application</a:t>
            </a:r>
          </a:p>
        </p:txBody>
      </p:sp>
      <p:sp>
        <p:nvSpPr>
          <p:cNvPr id="35" name="Up-Down Arrow 34"/>
          <p:cNvSpPr/>
          <p:nvPr/>
        </p:nvSpPr>
        <p:spPr bwMode="auto">
          <a:xfrm>
            <a:off x="5364088" y="1268760"/>
            <a:ext cx="432048" cy="1224136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Userspace</a:t>
            </a:r>
          </a:p>
        </p:txBody>
      </p:sp>
      <p:sp>
        <p:nvSpPr>
          <p:cNvPr id="36" name="Up-Down Arrow 35"/>
          <p:cNvSpPr/>
          <p:nvPr/>
        </p:nvSpPr>
        <p:spPr bwMode="auto">
          <a:xfrm>
            <a:off x="5364088" y="2492897"/>
            <a:ext cx="432048" cy="720080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36000" tIns="0" rIns="36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Kernel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5868144" y="2780928"/>
            <a:ext cx="2952328" cy="432048"/>
          </a:xfrm>
          <a:prstGeom prst="rect">
            <a:avLst/>
          </a:prstGeom>
          <a:solidFill>
            <a:srgbClr val="7030A0"/>
          </a:solidFill>
          <a:ln>
            <a:solidFill>
              <a:srgbClr val="552579"/>
            </a:solidFill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Storage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956376" y="1268760"/>
            <a:ext cx="864096" cy="4320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Tools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7092280" y="1268760"/>
            <a:ext cx="792088" cy="432048"/>
          </a:xfrm>
          <a:prstGeom prst="rect">
            <a:avLst/>
          </a:prstGeom>
          <a:gradFill flip="none" rotWithShape="1">
            <a:gsLst>
              <a:gs pos="25000">
                <a:schemeClr val="accent1"/>
              </a:gs>
              <a:gs pos="75000">
                <a:schemeClr val="accent4">
                  <a:lumMod val="75000"/>
                </a:schemeClr>
              </a:gs>
            </a:gsLst>
            <a:lin ang="2700000" scaled="1"/>
            <a:tileRect/>
          </a:gra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1" charset="-128"/>
              </a:rPr>
              <a:t>Query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796136" y="2233438"/>
            <a:ext cx="3168352" cy="1123554"/>
          </a:xfrm>
          <a:prstGeom prst="rect">
            <a:avLst/>
          </a:prstGeom>
          <a:solidFill>
            <a:schemeClr val="bg1">
              <a:alpha val="6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Eric Barton</a:t>
            </a:r>
          </a:p>
          <a:p>
            <a:pPr lvl="1"/>
            <a:r>
              <a:rPr lang="en-GB" dirty="0" smtClean="0"/>
              <a:t>CTO</a:t>
            </a:r>
          </a:p>
          <a:p>
            <a:pPr lvl="1"/>
            <a:r>
              <a:rPr lang="en-GB" dirty="0" smtClean="0"/>
              <a:t>Whamcloud, Inc.</a:t>
            </a:r>
          </a:p>
          <a:p>
            <a:pPr lvl="1"/>
            <a:r>
              <a:rPr lang="en-GB" dirty="0" smtClean="0"/>
              <a:t>eeb@whamcloud.com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Thank You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55576" y="2458616"/>
            <a:ext cx="8136904" cy="1042392"/>
          </a:xfrm>
        </p:spPr>
        <p:txBody>
          <a:bodyPr/>
          <a:lstStyle/>
          <a:p>
            <a:r>
              <a:rPr lang="en-GB" dirty="0" smtClean="0"/>
              <a:t>Leveraging Lustre to address </a:t>
            </a:r>
            <a:br>
              <a:rPr lang="en-GB" dirty="0" smtClean="0"/>
            </a:br>
            <a:r>
              <a:rPr lang="en-GB" dirty="0" smtClean="0"/>
              <a:t>I/O Challenges of </a:t>
            </a:r>
            <a:r>
              <a:rPr lang="en-GB" dirty="0" err="1" smtClean="0"/>
              <a:t>Exascale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Eric Barton</a:t>
            </a:r>
          </a:p>
          <a:p>
            <a:pPr lvl="1"/>
            <a:r>
              <a:rPr lang="en-GB" dirty="0" smtClean="0"/>
              <a:t>CTO</a:t>
            </a:r>
          </a:p>
          <a:p>
            <a:pPr lvl="1"/>
            <a:r>
              <a:rPr lang="en-GB" dirty="0" err="1" smtClean="0"/>
              <a:t>Whamcloud</a:t>
            </a:r>
            <a:r>
              <a:rPr lang="en-GB" dirty="0" smtClean="0"/>
              <a:t>, Inc.</a:t>
            </a:r>
          </a:p>
          <a:p>
            <a:pPr lvl="1"/>
            <a:r>
              <a:rPr lang="en-GB" dirty="0" smtClean="0"/>
              <a:t>eeb@whamcloud.com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Lustre User Group</a:t>
            </a:r>
          </a:p>
          <a:p>
            <a:r>
              <a:rPr lang="en-US" dirty="0" smtClean="0"/>
              <a:t>Austin, </a:t>
            </a:r>
            <a:r>
              <a:rPr lang="en-US" dirty="0" err="1" smtClean="0"/>
              <a:t>Tx</a:t>
            </a:r>
            <a:endParaRPr lang="en-GB" dirty="0" smtClean="0"/>
          </a:p>
          <a:p>
            <a:r>
              <a:rPr lang="en-GB" dirty="0" smtClean="0"/>
              <a:t>April,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Forces at work in </a:t>
            </a:r>
            <a:r>
              <a:rPr lang="en-GB" dirty="0" err="1" smtClean="0"/>
              <a:t>exascale</a:t>
            </a:r>
            <a:r>
              <a:rPr lang="en-GB" dirty="0" smtClean="0"/>
              <a:t> I/O</a:t>
            </a:r>
          </a:p>
          <a:p>
            <a:pPr lvl="1"/>
            <a:r>
              <a:rPr lang="en-GB" dirty="0" smtClean="0"/>
              <a:t>Technology drivers</a:t>
            </a:r>
          </a:p>
          <a:p>
            <a:pPr lvl="1"/>
            <a:r>
              <a:rPr lang="en-GB" dirty="0" smtClean="0"/>
              <a:t>I/O requirements</a:t>
            </a:r>
          </a:p>
          <a:p>
            <a:pPr lvl="1"/>
            <a:r>
              <a:rPr lang="en-GB" dirty="0" smtClean="0"/>
              <a:t>Software engineering issues</a:t>
            </a:r>
          </a:p>
          <a:p>
            <a:r>
              <a:rPr lang="en-GB" dirty="0" smtClean="0"/>
              <a:t>Proposed exascale I/O model</a:t>
            </a:r>
          </a:p>
          <a:p>
            <a:pPr lvl="1"/>
            <a:r>
              <a:rPr lang="en-GB" dirty="0" smtClean="0"/>
              <a:t>Filesystem</a:t>
            </a:r>
          </a:p>
          <a:p>
            <a:pPr lvl="1"/>
            <a:r>
              <a:rPr lang="en-GB" dirty="0" smtClean="0"/>
              <a:t>Application I/O</a:t>
            </a:r>
          </a:p>
          <a:p>
            <a:pPr lvl="1"/>
            <a:r>
              <a:rPr lang="en-GB" dirty="0" smtClean="0"/>
              <a:t>Components</a:t>
            </a:r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Exascale I/O technology drivers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55860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882"/>
                <a:gridCol w="2291190"/>
                <a:gridCol w="2337536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Nodes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10-100K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100K-1M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Threads/node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~1000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concurrency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100K-1M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100M-1B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1-4PB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30-60PB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FS Size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10-100PB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600-3000PB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MTTI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1-5 Days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Hours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r>
                        <a:rPr lang="en-US" baseline="0" dirty="0" smtClean="0"/>
                        <a:t> Dump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2000s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300s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I/O BW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1-2TB/s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100-200TB/s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Sustained</a:t>
                      </a:r>
                      <a:r>
                        <a:rPr lang="en-US" baseline="0" dirty="0" smtClean="0"/>
                        <a:t> I/O BW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10-200GB/s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20TB/s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Object</a:t>
                      </a:r>
                      <a:r>
                        <a:rPr lang="en-US" baseline="0" dirty="0" smtClean="0"/>
                        <a:t> create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100K/s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100M/s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Exascale I/O technology drivers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4462264" cy="454414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(Meta)data explosion</a:t>
            </a:r>
          </a:p>
          <a:p>
            <a:pPr lvl="1"/>
            <a:r>
              <a:rPr lang="en-GB" dirty="0" smtClean="0"/>
              <a:t>Many billions of entities</a:t>
            </a:r>
          </a:p>
          <a:p>
            <a:pPr lvl="2"/>
            <a:r>
              <a:rPr lang="en-GB" dirty="0" smtClean="0"/>
              <a:t>Mesh elements</a:t>
            </a:r>
          </a:p>
          <a:p>
            <a:pPr lvl="2"/>
            <a:r>
              <a:rPr lang="en-GB" dirty="0" smtClean="0"/>
              <a:t>Graph nodes</a:t>
            </a:r>
          </a:p>
          <a:p>
            <a:pPr lvl="2"/>
            <a:r>
              <a:rPr lang="en-GB" dirty="0" err="1" smtClean="0"/>
              <a:t>Timesteps</a:t>
            </a:r>
            <a:endParaRPr lang="en-GB" dirty="0" smtClean="0"/>
          </a:p>
          <a:p>
            <a:pPr lvl="1"/>
            <a:r>
              <a:rPr lang="en-GB" dirty="0" smtClean="0"/>
              <a:t>Complex relationships</a:t>
            </a:r>
          </a:p>
          <a:p>
            <a:pPr lvl="1"/>
            <a:r>
              <a:rPr lang="en-GB" dirty="0" smtClean="0"/>
              <a:t>UQ ensemble runs</a:t>
            </a:r>
          </a:p>
          <a:p>
            <a:r>
              <a:rPr lang="en-GB" dirty="0" smtClean="0"/>
              <a:t>OODB</a:t>
            </a:r>
          </a:p>
          <a:p>
            <a:pPr lvl="1"/>
            <a:r>
              <a:rPr lang="en-US" dirty="0" smtClean="0"/>
              <a:t>Read/Write -&gt; Instantiate/Persist</a:t>
            </a:r>
            <a:endParaRPr lang="en-GB" dirty="0" smtClean="0"/>
          </a:p>
          <a:p>
            <a:pPr lvl="1"/>
            <a:r>
              <a:rPr lang="en-GB" dirty="0" smtClean="0"/>
              <a:t>Index / </a:t>
            </a:r>
            <a:r>
              <a:rPr lang="en-GB" dirty="0" smtClean="0"/>
              <a:t>Search</a:t>
            </a:r>
            <a:endParaRPr lang="en-GB" dirty="0" smtClean="0"/>
          </a:p>
          <a:p>
            <a:pPr lvl="2"/>
            <a:r>
              <a:rPr lang="en-GB" dirty="0" smtClean="0"/>
              <a:t>Where’s the 100 year wave</a:t>
            </a:r>
          </a:p>
          <a:p>
            <a:pPr lvl="1"/>
            <a:r>
              <a:rPr lang="en-GB" dirty="0" smtClean="0"/>
              <a:t>Data </a:t>
            </a:r>
            <a:r>
              <a:rPr lang="en-GB" dirty="0" smtClean="0"/>
              <a:t>provenance </a:t>
            </a:r>
            <a:r>
              <a:rPr lang="en-GB" dirty="0" smtClean="0"/>
              <a:t>+ </a:t>
            </a:r>
            <a:r>
              <a:rPr lang="en-GB" dirty="0" smtClean="0"/>
              <a:t>quality</a:t>
            </a:r>
          </a:p>
          <a:p>
            <a:r>
              <a:rPr lang="en-GB" dirty="0" smtClean="0"/>
              <a:t>Storage Management</a:t>
            </a:r>
          </a:p>
          <a:p>
            <a:pPr lvl="1"/>
            <a:r>
              <a:rPr lang="en-GB" dirty="0" smtClean="0"/>
              <a:t>Migration / Archive </a:t>
            </a:r>
          </a:p>
          <a:p>
            <a:pPr lvl="1"/>
            <a:endParaRPr lang="en-GB" dirty="0" smtClean="0"/>
          </a:p>
          <a:p>
            <a:pPr lvl="2"/>
            <a:endParaRPr lang="en-GB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smtClean="0"/>
              <a:t>Lustre User Group - Austin, Tx - April 2012</a:t>
            </a:r>
            <a:endParaRPr lang="en-GB" dirty="0"/>
          </a:p>
        </p:txBody>
      </p:sp>
      <p:pic>
        <p:nvPicPr>
          <p:cNvPr id="20" name="Content Placeholder 10" descr="meta-data-cartoo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011043" y="2636413"/>
            <a:ext cx="3881437" cy="331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arallelogram 149"/>
          <p:cNvSpPr/>
          <p:nvPr/>
        </p:nvSpPr>
        <p:spPr bwMode="auto">
          <a:xfrm>
            <a:off x="251520" y="3212976"/>
            <a:ext cx="4680520" cy="1296144"/>
          </a:xfrm>
          <a:prstGeom prst="parallelogram">
            <a:avLst>
              <a:gd name="adj" fmla="val 9371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grpSp>
        <p:nvGrpSpPr>
          <p:cNvPr id="286" name="Group 285"/>
          <p:cNvGrpSpPr/>
          <p:nvPr/>
        </p:nvGrpSpPr>
        <p:grpSpPr>
          <a:xfrm>
            <a:off x="6274921" y="3284984"/>
            <a:ext cx="1440160" cy="1354832"/>
            <a:chOff x="3491880" y="4149080"/>
            <a:chExt cx="1440160" cy="1354832"/>
          </a:xfrm>
        </p:grpSpPr>
        <p:sp>
          <p:nvSpPr>
            <p:cNvPr id="287" name="Rectangle 286"/>
            <p:cNvSpPr/>
            <p:nvPr/>
          </p:nvSpPr>
          <p:spPr bwMode="auto">
            <a:xfrm>
              <a:off x="4499992" y="41490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>
              <a:off x="4355976" y="43014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9" name="Rectangle 288"/>
            <p:cNvSpPr/>
            <p:nvPr/>
          </p:nvSpPr>
          <p:spPr bwMode="auto">
            <a:xfrm>
              <a:off x="4211960" y="44538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90" name="Rectangle 289"/>
            <p:cNvSpPr/>
            <p:nvPr/>
          </p:nvSpPr>
          <p:spPr bwMode="auto">
            <a:xfrm>
              <a:off x="4067944" y="46062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91" name="Rectangle 290"/>
            <p:cNvSpPr/>
            <p:nvPr/>
          </p:nvSpPr>
          <p:spPr bwMode="auto">
            <a:xfrm>
              <a:off x="3923928" y="47586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92" name="Rectangle 291"/>
            <p:cNvSpPr/>
            <p:nvPr/>
          </p:nvSpPr>
          <p:spPr bwMode="auto">
            <a:xfrm>
              <a:off x="3779912" y="49110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93" name="Rectangle 292"/>
            <p:cNvSpPr/>
            <p:nvPr/>
          </p:nvSpPr>
          <p:spPr bwMode="auto">
            <a:xfrm>
              <a:off x="3635896" y="50634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94" name="Rectangle 293"/>
            <p:cNvSpPr/>
            <p:nvPr/>
          </p:nvSpPr>
          <p:spPr bwMode="auto">
            <a:xfrm>
              <a:off x="3491880" y="52158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3826649" y="3284984"/>
            <a:ext cx="1440160" cy="1354832"/>
            <a:chOff x="3491880" y="4149080"/>
            <a:chExt cx="1440160" cy="1354832"/>
          </a:xfrm>
        </p:grpSpPr>
        <p:sp>
          <p:nvSpPr>
            <p:cNvPr id="277" name="Rectangle 276"/>
            <p:cNvSpPr/>
            <p:nvPr/>
          </p:nvSpPr>
          <p:spPr bwMode="auto">
            <a:xfrm>
              <a:off x="4499992" y="41490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4355976" y="43014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4211960" y="44538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4067944" y="46062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3923928" y="47586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3779912" y="49110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>
              <a:off x="3635896" y="50634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3491880" y="5215880"/>
              <a:ext cx="432048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Exascale</a:t>
            </a:r>
            <a:r>
              <a:rPr lang="en-US" dirty="0" smtClean="0"/>
              <a:t> I/O Architecture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  <p:sp>
        <p:nvSpPr>
          <p:cNvPr id="14" name="Left-Right Arrow 13"/>
          <p:cNvSpPr/>
          <p:nvPr/>
        </p:nvSpPr>
        <p:spPr bwMode="auto">
          <a:xfrm>
            <a:off x="4932040" y="3573016"/>
            <a:ext cx="1440160" cy="504056"/>
          </a:xfrm>
          <a:prstGeom prst="leftRightArrow">
            <a:avLst>
              <a:gd name="adj1" fmla="val 50000"/>
              <a:gd name="adj2" fmla="val 3699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grpSp>
        <p:nvGrpSpPr>
          <p:cNvPr id="177" name="Group 176"/>
          <p:cNvGrpSpPr/>
          <p:nvPr/>
        </p:nvGrpSpPr>
        <p:grpSpPr>
          <a:xfrm>
            <a:off x="204783" y="3068960"/>
            <a:ext cx="1342881" cy="1320899"/>
            <a:chOff x="-180528" y="4221088"/>
            <a:chExt cx="1342881" cy="1320899"/>
          </a:xfrm>
        </p:grpSpPr>
        <p:sp>
          <p:nvSpPr>
            <p:cNvPr id="178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9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0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1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2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3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5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636831" y="3068960"/>
            <a:ext cx="1342881" cy="1320899"/>
            <a:chOff x="-180528" y="4221088"/>
            <a:chExt cx="1342881" cy="1320899"/>
          </a:xfrm>
        </p:grpSpPr>
        <p:sp>
          <p:nvSpPr>
            <p:cNvPr id="187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8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9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0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1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2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3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4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068879" y="3068960"/>
            <a:ext cx="1342881" cy="1320899"/>
            <a:chOff x="-180528" y="4221088"/>
            <a:chExt cx="1342881" cy="1320899"/>
          </a:xfrm>
        </p:grpSpPr>
        <p:sp>
          <p:nvSpPr>
            <p:cNvPr id="196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7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8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9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0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1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2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3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1500927" y="3068960"/>
            <a:ext cx="1342881" cy="1320899"/>
            <a:chOff x="-180528" y="4221088"/>
            <a:chExt cx="1342881" cy="1320899"/>
          </a:xfrm>
        </p:grpSpPr>
        <p:sp>
          <p:nvSpPr>
            <p:cNvPr id="205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6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7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8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9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0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1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2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932975" y="3068960"/>
            <a:ext cx="1342881" cy="1320899"/>
            <a:chOff x="-180528" y="4221088"/>
            <a:chExt cx="1342881" cy="1320899"/>
          </a:xfrm>
        </p:grpSpPr>
        <p:sp>
          <p:nvSpPr>
            <p:cNvPr id="214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5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6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7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8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9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0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1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2365023" y="3068960"/>
            <a:ext cx="1342881" cy="1320899"/>
            <a:chOff x="-180528" y="4221088"/>
            <a:chExt cx="1342881" cy="1320899"/>
          </a:xfrm>
        </p:grpSpPr>
        <p:sp>
          <p:nvSpPr>
            <p:cNvPr id="223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4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5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6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7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8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9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0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2797071" y="3068960"/>
            <a:ext cx="1342881" cy="1320899"/>
            <a:chOff x="-180528" y="4221088"/>
            <a:chExt cx="1342881" cy="1320899"/>
          </a:xfrm>
        </p:grpSpPr>
        <p:sp>
          <p:nvSpPr>
            <p:cNvPr id="232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3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6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7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8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9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3229119" y="3068960"/>
            <a:ext cx="1342881" cy="1320899"/>
            <a:chOff x="-180528" y="4221088"/>
            <a:chExt cx="1342881" cy="1320899"/>
          </a:xfrm>
        </p:grpSpPr>
        <p:sp>
          <p:nvSpPr>
            <p:cNvPr id="241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2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3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4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5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6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7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8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3707904" y="3068960"/>
            <a:ext cx="1342881" cy="1320899"/>
            <a:chOff x="-180528" y="4221088"/>
            <a:chExt cx="1342881" cy="1320899"/>
          </a:xfrm>
        </p:grpSpPr>
        <p:sp>
          <p:nvSpPr>
            <p:cNvPr id="250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1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2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3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4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5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6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7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</p:grpSp>
      <p:grpSp>
        <p:nvGrpSpPr>
          <p:cNvPr id="258" name="Group 257"/>
          <p:cNvGrpSpPr/>
          <p:nvPr/>
        </p:nvGrpSpPr>
        <p:grpSpPr>
          <a:xfrm>
            <a:off x="6156176" y="3068960"/>
            <a:ext cx="1342881" cy="1320899"/>
            <a:chOff x="-180528" y="4221088"/>
            <a:chExt cx="1342881" cy="1320899"/>
          </a:xfrm>
        </p:grpSpPr>
        <p:sp>
          <p:nvSpPr>
            <p:cNvPr id="259" name="Cube 266"/>
            <p:cNvSpPr/>
            <p:nvPr/>
          </p:nvSpPr>
          <p:spPr bwMode="auto">
            <a:xfrm>
              <a:off x="827584" y="42210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0" name="Cube 266"/>
            <p:cNvSpPr/>
            <p:nvPr/>
          </p:nvSpPr>
          <p:spPr bwMode="auto">
            <a:xfrm>
              <a:off x="683568" y="43734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1" name="Cube 266"/>
            <p:cNvSpPr/>
            <p:nvPr/>
          </p:nvSpPr>
          <p:spPr bwMode="auto">
            <a:xfrm>
              <a:off x="539552" y="45258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2" name="Cube 266"/>
            <p:cNvSpPr/>
            <p:nvPr/>
          </p:nvSpPr>
          <p:spPr bwMode="auto">
            <a:xfrm>
              <a:off x="395536" y="46782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3" name="Cube 266"/>
            <p:cNvSpPr/>
            <p:nvPr/>
          </p:nvSpPr>
          <p:spPr bwMode="auto">
            <a:xfrm>
              <a:off x="251520" y="48306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4" name="Cube 266"/>
            <p:cNvSpPr/>
            <p:nvPr/>
          </p:nvSpPr>
          <p:spPr bwMode="auto">
            <a:xfrm>
              <a:off x="107504" y="49830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5" name="Cube 266"/>
            <p:cNvSpPr/>
            <p:nvPr/>
          </p:nvSpPr>
          <p:spPr bwMode="auto">
            <a:xfrm>
              <a:off x="-36512" y="51354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6" name="Cube 266"/>
            <p:cNvSpPr/>
            <p:nvPr/>
          </p:nvSpPr>
          <p:spPr bwMode="auto">
            <a:xfrm>
              <a:off x="-180528" y="5287888"/>
              <a:ext cx="334769" cy="254099"/>
            </a:xfrm>
            <a:prstGeom prst="cub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7092278" y="3278112"/>
            <a:ext cx="1342883" cy="1447032"/>
            <a:chOff x="4860032" y="4157464"/>
            <a:chExt cx="1342883" cy="1447032"/>
          </a:xfrm>
        </p:grpSpPr>
        <p:sp>
          <p:nvSpPr>
            <p:cNvPr id="267" name="Can 266"/>
            <p:cNvSpPr/>
            <p:nvPr/>
          </p:nvSpPr>
          <p:spPr bwMode="auto">
            <a:xfrm>
              <a:off x="5868144" y="41574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8" name="Can 267"/>
            <p:cNvSpPr/>
            <p:nvPr/>
          </p:nvSpPr>
          <p:spPr bwMode="auto">
            <a:xfrm>
              <a:off x="5724128" y="43098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9" name="Can 268"/>
            <p:cNvSpPr/>
            <p:nvPr/>
          </p:nvSpPr>
          <p:spPr bwMode="auto">
            <a:xfrm>
              <a:off x="5580112" y="44622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0" name="Can 269"/>
            <p:cNvSpPr/>
            <p:nvPr/>
          </p:nvSpPr>
          <p:spPr bwMode="auto">
            <a:xfrm>
              <a:off x="5436096" y="46146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1" name="Can 270"/>
            <p:cNvSpPr/>
            <p:nvPr/>
          </p:nvSpPr>
          <p:spPr bwMode="auto">
            <a:xfrm>
              <a:off x="5292080" y="47670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2" name="Can 271"/>
            <p:cNvSpPr/>
            <p:nvPr/>
          </p:nvSpPr>
          <p:spPr bwMode="auto">
            <a:xfrm>
              <a:off x="5148064" y="49194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3" name="Can 272"/>
            <p:cNvSpPr/>
            <p:nvPr/>
          </p:nvSpPr>
          <p:spPr bwMode="auto">
            <a:xfrm>
              <a:off x="5004048" y="50718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" name="Can 273"/>
            <p:cNvSpPr/>
            <p:nvPr/>
          </p:nvSpPr>
          <p:spPr bwMode="auto">
            <a:xfrm>
              <a:off x="4860032" y="52242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95" name="Rectangle 294"/>
          <p:cNvSpPr/>
          <p:nvPr/>
        </p:nvSpPr>
        <p:spPr>
          <a:xfrm>
            <a:off x="236086" y="5949280"/>
            <a:ext cx="13115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Compute </a:t>
            </a:r>
            <a:endParaRPr lang="en-GB" sz="1800" dirty="0" smtClean="0">
              <a:solidFill>
                <a:schemeClr val="tx2"/>
              </a:solidFill>
              <a:latin typeface="+mn-lt"/>
              <a:ea typeface="+mn-ea"/>
            </a:endParaRPr>
          </a:p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Nodes</a:t>
            </a:r>
            <a:endParaRPr lang="en-GB" sz="1800" dirty="0" smtClean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296" name="Rectangle 295"/>
          <p:cNvSpPr/>
          <p:nvPr/>
        </p:nvSpPr>
        <p:spPr>
          <a:xfrm>
            <a:off x="2843808" y="5085184"/>
            <a:ext cx="899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I/O</a:t>
            </a:r>
          </a:p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Nodes</a:t>
            </a:r>
            <a:endParaRPr lang="en-GB" sz="1800" dirty="0" smtClean="0">
              <a:solidFill>
                <a:schemeClr val="tx2"/>
              </a:solidFill>
              <a:latin typeface="+mn-lt"/>
              <a:ea typeface="+mn-ea"/>
            </a:endParaRPr>
          </a:p>
        </p:txBody>
      </p:sp>
      <p:cxnSp>
        <p:nvCxnSpPr>
          <p:cNvPr id="298" name="Straight Arrow Connector 297"/>
          <p:cNvCxnSpPr/>
          <p:nvPr/>
        </p:nvCxnSpPr>
        <p:spPr bwMode="auto">
          <a:xfrm flipH="1" flipV="1">
            <a:off x="293670" y="4389860"/>
            <a:ext cx="389898" cy="15594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300" name="Straight Arrow Connector 299"/>
          <p:cNvCxnSpPr/>
          <p:nvPr/>
        </p:nvCxnSpPr>
        <p:spPr bwMode="auto">
          <a:xfrm flipV="1">
            <a:off x="971600" y="4389860"/>
            <a:ext cx="618212" cy="15594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304" name="Straight Arrow Connector 303"/>
          <p:cNvCxnSpPr>
            <a:stCxn id="296" idx="0"/>
            <a:endCxn id="257" idx="3"/>
          </p:cNvCxnSpPr>
          <p:nvPr/>
        </p:nvCxnSpPr>
        <p:spPr bwMode="auto">
          <a:xfrm flipV="1">
            <a:off x="3293611" y="4389859"/>
            <a:ext cx="549915" cy="6953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05" name="Rectangle 304"/>
          <p:cNvSpPr/>
          <p:nvPr/>
        </p:nvSpPr>
        <p:spPr>
          <a:xfrm>
            <a:off x="3419872" y="5733256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Burst buffer</a:t>
            </a:r>
          </a:p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NVRAM</a:t>
            </a:r>
          </a:p>
        </p:txBody>
      </p:sp>
      <p:cxnSp>
        <p:nvCxnSpPr>
          <p:cNvPr id="307" name="Straight Arrow Connector 306"/>
          <p:cNvCxnSpPr>
            <a:stCxn id="305" idx="0"/>
          </p:cNvCxnSpPr>
          <p:nvPr/>
        </p:nvCxnSpPr>
        <p:spPr bwMode="auto">
          <a:xfrm flipH="1" flipV="1">
            <a:off x="3995937" y="4639816"/>
            <a:ext cx="208765" cy="10934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309" name="Straight Arrow Connector 308"/>
          <p:cNvCxnSpPr/>
          <p:nvPr/>
        </p:nvCxnSpPr>
        <p:spPr bwMode="auto">
          <a:xfrm flipH="1" flipV="1">
            <a:off x="6444208" y="4639816"/>
            <a:ext cx="509793" cy="11654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10" name="Rectangle 309"/>
          <p:cNvSpPr/>
          <p:nvPr/>
        </p:nvSpPr>
        <p:spPr>
          <a:xfrm>
            <a:off x="7452320" y="5445224"/>
            <a:ext cx="683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Disk</a:t>
            </a:r>
          </a:p>
        </p:txBody>
      </p:sp>
      <p:cxnSp>
        <p:nvCxnSpPr>
          <p:cNvPr id="312" name="Straight Arrow Connector 311"/>
          <p:cNvCxnSpPr>
            <a:stCxn id="310" idx="0"/>
            <a:endCxn id="328" idx="3"/>
          </p:cNvCxnSpPr>
          <p:nvPr/>
        </p:nvCxnSpPr>
        <p:spPr bwMode="auto">
          <a:xfrm flipH="1" flipV="1">
            <a:off x="7691712" y="4732016"/>
            <a:ext cx="102208" cy="7132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14" name="Rectangle 313"/>
          <p:cNvSpPr/>
          <p:nvPr/>
        </p:nvSpPr>
        <p:spPr>
          <a:xfrm>
            <a:off x="6372200" y="5805264"/>
            <a:ext cx="12570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Metadata</a:t>
            </a:r>
          </a:p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NVRAM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5220072" y="5805264"/>
            <a:ext cx="116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Storage </a:t>
            </a:r>
            <a:b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</a:br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Servers</a:t>
            </a:r>
          </a:p>
        </p:txBody>
      </p:sp>
      <p:grpSp>
        <p:nvGrpSpPr>
          <p:cNvPr id="320" name="Group 319"/>
          <p:cNvGrpSpPr/>
          <p:nvPr/>
        </p:nvGrpSpPr>
        <p:grpSpPr>
          <a:xfrm>
            <a:off x="7524326" y="3284984"/>
            <a:ext cx="1342883" cy="1447032"/>
            <a:chOff x="4860032" y="4157464"/>
            <a:chExt cx="1342883" cy="1447032"/>
          </a:xfrm>
        </p:grpSpPr>
        <p:sp>
          <p:nvSpPr>
            <p:cNvPr id="321" name="Can 320"/>
            <p:cNvSpPr/>
            <p:nvPr/>
          </p:nvSpPr>
          <p:spPr bwMode="auto">
            <a:xfrm>
              <a:off x="5868144" y="41574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2" name="Can 321"/>
            <p:cNvSpPr/>
            <p:nvPr/>
          </p:nvSpPr>
          <p:spPr bwMode="auto">
            <a:xfrm>
              <a:off x="5724128" y="43098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3" name="Can 322"/>
            <p:cNvSpPr/>
            <p:nvPr/>
          </p:nvSpPr>
          <p:spPr bwMode="auto">
            <a:xfrm>
              <a:off x="5580112" y="44622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4" name="Can 323"/>
            <p:cNvSpPr/>
            <p:nvPr/>
          </p:nvSpPr>
          <p:spPr bwMode="auto">
            <a:xfrm>
              <a:off x="5436096" y="46146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5" name="Can 324"/>
            <p:cNvSpPr/>
            <p:nvPr/>
          </p:nvSpPr>
          <p:spPr bwMode="auto">
            <a:xfrm>
              <a:off x="5292080" y="47670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6" name="Can 325"/>
            <p:cNvSpPr/>
            <p:nvPr/>
          </p:nvSpPr>
          <p:spPr bwMode="auto">
            <a:xfrm>
              <a:off x="5148064" y="49194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" name="Can 326"/>
            <p:cNvSpPr/>
            <p:nvPr/>
          </p:nvSpPr>
          <p:spPr bwMode="auto">
            <a:xfrm>
              <a:off x="5004048" y="50718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8" name="Can 327"/>
            <p:cNvSpPr/>
            <p:nvPr/>
          </p:nvSpPr>
          <p:spPr bwMode="auto">
            <a:xfrm>
              <a:off x="4860032" y="5224264"/>
              <a:ext cx="334771" cy="380232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339" name="Straight Arrow Connector 338"/>
          <p:cNvCxnSpPr/>
          <p:nvPr/>
        </p:nvCxnSpPr>
        <p:spPr bwMode="auto">
          <a:xfrm flipV="1">
            <a:off x="5757374" y="4389859"/>
            <a:ext cx="487687" cy="14154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47" name="Rectangle 346"/>
          <p:cNvSpPr/>
          <p:nvPr/>
        </p:nvSpPr>
        <p:spPr>
          <a:xfrm>
            <a:off x="4716016" y="4581128"/>
            <a:ext cx="11680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Site</a:t>
            </a:r>
          </a:p>
          <a:p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Storage </a:t>
            </a:r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</a:br>
            <a:r>
              <a:rPr lang="en-GB" sz="1800" dirty="0" smtClean="0">
                <a:solidFill>
                  <a:schemeClr val="tx2"/>
                </a:solidFill>
                <a:latin typeface="+mn-lt"/>
                <a:ea typeface="+mn-ea"/>
              </a:rPr>
              <a:t>Network</a:t>
            </a:r>
          </a:p>
        </p:txBody>
      </p:sp>
      <p:cxnSp>
        <p:nvCxnSpPr>
          <p:cNvPr id="354" name="Straight Arrow Connector 353"/>
          <p:cNvCxnSpPr>
            <a:endCxn id="14" idx="5"/>
          </p:cNvCxnSpPr>
          <p:nvPr/>
        </p:nvCxnSpPr>
        <p:spPr bwMode="auto">
          <a:xfrm flipV="1">
            <a:off x="5253318" y="3951058"/>
            <a:ext cx="398802" cy="5580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55" name="Rectangle 354"/>
          <p:cNvSpPr/>
          <p:nvPr/>
        </p:nvSpPr>
        <p:spPr>
          <a:xfrm>
            <a:off x="1259632" y="2276872"/>
            <a:ext cx="28200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err="1" smtClean="0">
                <a:solidFill>
                  <a:schemeClr val="tx2"/>
                </a:solidFill>
              </a:rPr>
              <a:t>Exascale</a:t>
            </a:r>
            <a:r>
              <a:rPr lang="en-GB" b="1" dirty="0" smtClean="0">
                <a:solidFill>
                  <a:schemeClr val="tx2"/>
                </a:solidFill>
              </a:rPr>
              <a:t> Machine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6508748" y="2276872"/>
            <a:ext cx="2459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Shared </a:t>
            </a:r>
            <a:r>
              <a:rPr lang="en-GB" b="1" dirty="0" smtClean="0">
                <a:solidFill>
                  <a:schemeClr val="tx2"/>
                </a:solidFill>
              </a:rPr>
              <a:t>Storage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1403648" y="5157192"/>
            <a:ext cx="1184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 smtClean="0">
                <a:solidFill>
                  <a:schemeClr val="tx2"/>
                </a:solidFill>
                <a:latin typeface="+mn-lt"/>
                <a:ea typeface="+mn-ea"/>
              </a:rPr>
              <a:t>Exascale</a:t>
            </a:r>
            <a:endParaRPr lang="en-US" sz="1800" dirty="0" smtClean="0">
              <a:solidFill>
                <a:schemeClr val="tx2"/>
              </a:solidFill>
              <a:latin typeface="+mn-lt"/>
              <a:ea typeface="+mn-ea"/>
            </a:endParaRPr>
          </a:p>
          <a:p>
            <a:r>
              <a:rPr lang="en-US" sz="1800" dirty="0" smtClean="0">
                <a:solidFill>
                  <a:schemeClr val="tx2"/>
                </a:solidFill>
                <a:latin typeface="+mn-lt"/>
                <a:ea typeface="+mn-ea"/>
              </a:rPr>
              <a:t>Network</a:t>
            </a:r>
            <a:endParaRPr lang="en-GB" sz="1800" dirty="0" smtClean="0">
              <a:solidFill>
                <a:schemeClr val="tx2"/>
              </a:solidFill>
              <a:latin typeface="+mn-lt"/>
              <a:ea typeface="+mn-ea"/>
            </a:endParaRPr>
          </a:p>
        </p:txBody>
      </p:sp>
      <p:cxnSp>
        <p:nvCxnSpPr>
          <p:cNvPr id="299" name="Straight Arrow Connector 298"/>
          <p:cNvCxnSpPr>
            <a:stCxn id="276" idx="0"/>
            <a:endCxn id="150" idx="4"/>
          </p:cNvCxnSpPr>
          <p:nvPr/>
        </p:nvCxnSpPr>
        <p:spPr bwMode="auto">
          <a:xfrm flipV="1">
            <a:off x="1996118" y="4509120"/>
            <a:ext cx="59566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Concurrency</a:t>
            </a:r>
          </a:p>
          <a:p>
            <a:pPr lvl="1"/>
            <a:r>
              <a:rPr lang="en-US" dirty="0" smtClean="0"/>
              <a:t>Death by 1,000M cuts</a:t>
            </a:r>
          </a:p>
          <a:p>
            <a:pPr lvl="2"/>
            <a:r>
              <a:rPr lang="en-US" dirty="0" smtClean="0"/>
              <a:t>Scattered un-aligned variable size data structures</a:t>
            </a:r>
          </a:p>
          <a:p>
            <a:pPr lvl="2"/>
            <a:r>
              <a:rPr lang="en-US" dirty="0" smtClean="0"/>
              <a:t>Asynchronous I/O</a:t>
            </a:r>
          </a:p>
          <a:p>
            <a:pPr lvl="1"/>
            <a:r>
              <a:rPr lang="en-US" dirty="0" smtClean="0"/>
              <a:t>I/O Staging</a:t>
            </a:r>
          </a:p>
          <a:p>
            <a:pPr lvl="2"/>
            <a:r>
              <a:rPr lang="en-US" dirty="0" smtClean="0"/>
              <a:t>Aggregate ~100 compute nodes x ~100-1000 threads</a:t>
            </a:r>
          </a:p>
          <a:p>
            <a:pPr lvl="2"/>
            <a:r>
              <a:rPr lang="en-US" dirty="0" smtClean="0"/>
              <a:t>Burst buffer / pre-staging</a:t>
            </a:r>
            <a:endParaRPr lang="en-GB" dirty="0" smtClean="0"/>
          </a:p>
          <a:p>
            <a:pPr lvl="2"/>
            <a:r>
              <a:rPr lang="en-GB" dirty="0" smtClean="0"/>
              <a:t>“Laminar” data flow to global file system </a:t>
            </a:r>
          </a:p>
          <a:p>
            <a:pPr lvl="3"/>
            <a:r>
              <a:rPr lang="en-GB" dirty="0" smtClean="0"/>
              <a:t>Object-per-staging process</a:t>
            </a:r>
          </a:p>
          <a:p>
            <a:r>
              <a:rPr lang="en-GB" dirty="0" smtClean="0"/>
              <a:t>Search &amp; Analysis</a:t>
            </a:r>
            <a:endParaRPr lang="en-GB" dirty="0" smtClean="0"/>
          </a:p>
          <a:p>
            <a:pPr lvl="1"/>
            <a:r>
              <a:rPr lang="en-GB" dirty="0" smtClean="0"/>
              <a:t>Multiple indexes</a:t>
            </a:r>
          </a:p>
          <a:p>
            <a:pPr lvl="1"/>
            <a:r>
              <a:rPr lang="en-GB" dirty="0" smtClean="0"/>
              <a:t>Ad-hoc index creation</a:t>
            </a:r>
          </a:p>
          <a:p>
            <a:pPr lvl="1"/>
            <a:r>
              <a:rPr lang="en-US" dirty="0" smtClean="0"/>
              <a:t>Pre-stage data for analysis</a:t>
            </a:r>
          </a:p>
          <a:p>
            <a:pPr lvl="2"/>
            <a:r>
              <a:rPr lang="en-US" dirty="0" smtClean="0"/>
              <a:t>Subset determined by ad-hoc query</a:t>
            </a:r>
            <a:endParaRPr lang="en-GB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Exascale I/O requirements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(Meta)data </a:t>
            </a:r>
            <a:r>
              <a:rPr lang="en-GB" dirty="0" smtClean="0"/>
              <a:t>consistency + integrity</a:t>
            </a:r>
          </a:p>
          <a:p>
            <a:pPr lvl="1"/>
            <a:r>
              <a:rPr lang="en-US" dirty="0" smtClean="0"/>
              <a:t>Metadata at one level is data in the level below</a:t>
            </a:r>
            <a:endParaRPr lang="en-GB" dirty="0" smtClean="0"/>
          </a:p>
          <a:p>
            <a:pPr lvl="1"/>
            <a:r>
              <a:rPr lang="en-GB" dirty="0" smtClean="0"/>
              <a:t>Foundational component of system resilience</a:t>
            </a:r>
          </a:p>
          <a:p>
            <a:pPr lvl="1"/>
            <a:r>
              <a:rPr lang="en-GB" dirty="0" smtClean="0"/>
              <a:t>Required end-to-end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Balanced recovery strategies</a:t>
            </a:r>
          </a:p>
          <a:p>
            <a:pPr lvl="1"/>
            <a:r>
              <a:rPr lang="en-GB" dirty="0" smtClean="0"/>
              <a:t>Transactional models</a:t>
            </a:r>
          </a:p>
          <a:p>
            <a:pPr lvl="2"/>
            <a:r>
              <a:rPr lang="en-US" dirty="0" smtClean="0"/>
              <a:t>Fast cleanup up failure</a:t>
            </a:r>
            <a:endParaRPr lang="en-GB" dirty="0" smtClean="0"/>
          </a:p>
          <a:p>
            <a:pPr lvl="2"/>
            <a:r>
              <a:rPr lang="en-GB" dirty="0" smtClean="0"/>
              <a:t>Filesystem always available </a:t>
            </a:r>
          </a:p>
          <a:p>
            <a:pPr lvl="2"/>
            <a:r>
              <a:rPr lang="en-GB" dirty="0" err="1" smtClean="0"/>
              <a:t>Filesystem</a:t>
            </a:r>
            <a:r>
              <a:rPr lang="en-GB" dirty="0" smtClean="0"/>
              <a:t> always exists in a defined state</a:t>
            </a:r>
          </a:p>
          <a:p>
            <a:pPr lvl="1"/>
            <a:r>
              <a:rPr lang="en-GB" dirty="0" smtClean="0"/>
              <a:t>Scrubbing</a:t>
            </a:r>
          </a:p>
          <a:p>
            <a:pPr lvl="2"/>
            <a:r>
              <a:rPr lang="en-US" dirty="0" smtClean="0"/>
              <a:t>Repair / resource recovery </a:t>
            </a:r>
            <a:r>
              <a:rPr lang="en-US" dirty="0" smtClean="0"/>
              <a:t>that may </a:t>
            </a:r>
            <a:r>
              <a:rPr lang="en-US" dirty="0" smtClean="0"/>
              <a:t>take days-weeks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Exascale I/O requirements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Global v. local storage</a:t>
            </a:r>
          </a:p>
          <a:p>
            <a:pPr lvl="1"/>
            <a:r>
              <a:rPr lang="en-GB" dirty="0" smtClean="0"/>
              <a:t>Global looks like a </a:t>
            </a:r>
            <a:r>
              <a:rPr lang="en-GB" dirty="0" err="1" smtClean="0"/>
              <a:t>filesystem</a:t>
            </a:r>
            <a:endParaRPr lang="en-GB" dirty="0" smtClean="0"/>
          </a:p>
          <a:p>
            <a:pPr lvl="1"/>
            <a:r>
              <a:rPr lang="en-GB" dirty="0" smtClean="0"/>
              <a:t>Local looks like</a:t>
            </a:r>
          </a:p>
          <a:p>
            <a:pPr lvl="2"/>
            <a:r>
              <a:rPr lang="en-GB" dirty="0" smtClean="0"/>
              <a:t>Cache / storage tier</a:t>
            </a:r>
          </a:p>
          <a:p>
            <a:pPr lvl="3"/>
            <a:r>
              <a:rPr lang="en-GB" dirty="0" smtClean="0"/>
              <a:t>How transparent?</a:t>
            </a:r>
          </a:p>
          <a:p>
            <a:pPr lvl="2"/>
            <a:r>
              <a:rPr lang="en-GB" dirty="0" smtClean="0"/>
              <a:t>Something more specific?</a:t>
            </a:r>
          </a:p>
          <a:p>
            <a:r>
              <a:rPr lang="en-GB" dirty="0" smtClean="0"/>
              <a:t>Automated / policy / scheduler driven migration</a:t>
            </a:r>
          </a:p>
          <a:p>
            <a:pPr lvl="1"/>
            <a:r>
              <a:rPr lang="en-GB" dirty="0" smtClean="0"/>
              <a:t>Pre-staging from global F/S</a:t>
            </a:r>
          </a:p>
          <a:p>
            <a:pPr lvl="1"/>
            <a:r>
              <a:rPr lang="en-GB" dirty="0" smtClean="0"/>
              <a:t>Post-</a:t>
            </a:r>
            <a:r>
              <a:rPr lang="en-GB" dirty="0" err="1" smtClean="0"/>
              <a:t>writeback</a:t>
            </a:r>
            <a:r>
              <a:rPr lang="en-GB" dirty="0" smtClean="0"/>
              <a:t> to global F/S</a:t>
            </a:r>
          </a:p>
          <a:p>
            <a:r>
              <a:rPr lang="en-GB" dirty="0" smtClean="0"/>
              <a:t>Fault isolation</a:t>
            </a:r>
          </a:p>
          <a:p>
            <a:pPr lvl="1"/>
            <a:r>
              <a:rPr lang="en-GB" dirty="0" smtClean="0"/>
              <a:t>Massive I/O node failure cannot affect shared global F/S</a:t>
            </a:r>
          </a:p>
          <a:p>
            <a:r>
              <a:rPr lang="en-GB" dirty="0" smtClean="0"/>
              <a:t>Performance isolation</a:t>
            </a:r>
          </a:p>
          <a:p>
            <a:pPr lvl="1"/>
            <a:r>
              <a:rPr lang="en-US" dirty="0" smtClean="0"/>
              <a:t>I/O staging nodes allocated per job</a:t>
            </a:r>
            <a:endParaRPr lang="en-GB" dirty="0" smtClean="0"/>
          </a:p>
          <a:p>
            <a:pPr lvl="1"/>
            <a:r>
              <a:rPr lang="en-GB" dirty="0" err="1" smtClean="0"/>
              <a:t>Qos</a:t>
            </a:r>
            <a:r>
              <a:rPr lang="en-GB" dirty="0" smtClean="0"/>
              <a:t> requirements for shared global F/S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Exascale I/O requirements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Lustre User Group - Austin, Tx - April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amcloud Presentation Template">
  <a:themeElements>
    <a:clrScheme name="Whamcloud Colors">
      <a:dk1>
        <a:srgbClr val="000000"/>
      </a:dk1>
      <a:lt1>
        <a:srgbClr val="FFFFFF"/>
      </a:lt1>
      <a:dk2>
        <a:srgbClr val="4C4C4C"/>
      </a:dk2>
      <a:lt2>
        <a:srgbClr val="969696"/>
      </a:lt2>
      <a:accent1>
        <a:srgbClr val="009FE3"/>
      </a:accent1>
      <a:accent2>
        <a:srgbClr val="0F6FC6"/>
      </a:accent2>
      <a:accent3>
        <a:srgbClr val="10CF9B"/>
      </a:accent3>
      <a:accent4>
        <a:srgbClr val="7CCA62"/>
      </a:accent4>
      <a:accent5>
        <a:srgbClr val="FFC000"/>
      </a:accent5>
      <a:accent6>
        <a:srgbClr val="C00000"/>
      </a:accent6>
      <a:hlink>
        <a:srgbClr val="0075CC"/>
      </a:hlink>
      <a:folHlink>
        <a:srgbClr val="A82886"/>
      </a:folHlink>
    </a:clrScheme>
    <a:fontScheme name="Verdana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Whamcloud Presentation Template</Template>
  <TotalTime>0</TotalTime>
  <Words>763</Words>
  <Application>Microsoft Office PowerPoint</Application>
  <PresentationFormat>On-screen Show (4:3)</PresentationFormat>
  <Paragraphs>271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Whamcloud Presentation Template</vt:lpstr>
      <vt:lpstr>Slide 1</vt:lpstr>
      <vt:lpstr>Leveraging Lustre to address  I/O Challenges of Exascale</vt:lpstr>
      <vt:lpstr>Agenda</vt:lpstr>
      <vt:lpstr>Exascale I/O technology drivers</vt:lpstr>
      <vt:lpstr>Exascale I/O technology drivers</vt:lpstr>
      <vt:lpstr>Exascale I/O Architecture</vt:lpstr>
      <vt:lpstr>Exascale I/O requirements</vt:lpstr>
      <vt:lpstr>Exascale I/O requirements</vt:lpstr>
      <vt:lpstr>Exascale I/O requirements</vt:lpstr>
      <vt:lpstr>Software engineering</vt:lpstr>
      <vt:lpstr>Exascale shared filesystem</vt:lpstr>
      <vt:lpstr>I/O stack</vt:lpstr>
      <vt:lpstr>I/O stack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2011-07-04T07:24:39Z</dcterms:created>
  <dcterms:modified xsi:type="dcterms:W3CDTF">2012-04-24T13:44:06Z</dcterms:modified>
</cp:coreProperties>
</file>